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78" r:id="rId5"/>
    <p:sldId id="279" r:id="rId6"/>
    <p:sldId id="280" r:id="rId7"/>
    <p:sldId id="259" r:id="rId8"/>
    <p:sldId id="281" r:id="rId9"/>
    <p:sldId id="282" r:id="rId10"/>
    <p:sldId id="283" r:id="rId11"/>
    <p:sldId id="284" r:id="rId12"/>
    <p:sldId id="285" r:id="rId13"/>
    <p:sldId id="286" r:id="rId14"/>
    <p:sldId id="291" r:id="rId15"/>
    <p:sldId id="292" r:id="rId16"/>
    <p:sldId id="293" r:id="rId17"/>
    <p:sldId id="288" r:id="rId18"/>
    <p:sldId id="289" r:id="rId19"/>
    <p:sldId id="290" r:id="rId20"/>
    <p:sldId id="294" r:id="rId21"/>
    <p:sldId id="295" r:id="rId22"/>
    <p:sldId id="297" r:id="rId23"/>
    <p:sldId id="298" r:id="rId24"/>
    <p:sldId id="299" r:id="rId25"/>
  </p:sldIdLst>
  <p:sldSz cx="9144000" cy="6858000" type="screen4x3"/>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5" d="100"/>
          <a:sy n="115" d="100"/>
        </p:scale>
        <p:origin x="134" y="101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it-IT" smtClean="0"/>
              <a:t>Fare clic per modificare lo stile del titolo</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F4A867C-A5B6-49B1-8029-440E9773724A}" type="datetimeFigureOut">
              <a:rPr lang="it-IT" smtClean="0"/>
              <a:t>20/02/2016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E912633-FEEA-4D82-9DB5-B7847E2BC2CE}"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EF4A867C-A5B6-49B1-8029-440E9773724A}" type="datetimeFigureOut">
              <a:rPr lang="it-IT" smtClean="0"/>
              <a:t>20/02/2016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E912633-FEEA-4D82-9DB5-B7847E2BC2CE}"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EF4A867C-A5B6-49B1-8029-440E9773724A}" type="datetimeFigureOut">
              <a:rPr lang="it-IT" smtClean="0"/>
              <a:t>20/02/2016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E912633-FEEA-4D82-9DB5-B7847E2BC2CE}"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EF4A867C-A5B6-49B1-8029-440E9773724A}" type="datetimeFigureOut">
              <a:rPr lang="it-IT" smtClean="0"/>
              <a:t>20/02/2016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E912633-FEEA-4D82-9DB5-B7847E2BC2CE}"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mtClean="0"/>
              <a:t>Fare clic per modificare lo stile del titolo</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it-IT" smtClean="0"/>
              <a:t>Fare clic per modificare stili del testo dello schema</a:t>
            </a:r>
          </a:p>
        </p:txBody>
      </p:sp>
      <p:sp>
        <p:nvSpPr>
          <p:cNvPr id="4" name="Date Placeholder 3"/>
          <p:cNvSpPr>
            <a:spLocks noGrp="1"/>
          </p:cNvSpPr>
          <p:nvPr>
            <p:ph type="dt" sz="half" idx="10"/>
          </p:nvPr>
        </p:nvSpPr>
        <p:spPr/>
        <p:txBody>
          <a:bodyPr/>
          <a:lstStyle/>
          <a:p>
            <a:fld id="{EF4A867C-A5B6-49B1-8029-440E9773724A}" type="datetimeFigureOut">
              <a:rPr lang="it-IT" smtClean="0"/>
              <a:t>20/02/2016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E912633-FEEA-4D82-9DB5-B7847E2BC2CE}"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EF4A867C-A5B6-49B1-8029-440E9773724A}" type="datetimeFigureOut">
              <a:rPr lang="it-IT" smtClean="0"/>
              <a:t>20/02/2016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E912633-FEEA-4D82-9DB5-B7847E2BC2CE}" type="slidenum">
              <a:rPr lang="it-IT" smtClean="0"/>
              <a:t>‹N›</a:t>
            </a:fld>
            <a:endParaRPr lang="it-IT"/>
          </a:p>
        </p:txBody>
      </p:sp>
      <p:sp>
        <p:nvSpPr>
          <p:cNvPr id="8" name="Title 7"/>
          <p:cNvSpPr>
            <a:spLocks noGrp="1"/>
          </p:cNvSpPr>
          <p:nvPr>
            <p:ph type="title"/>
          </p:nvPr>
        </p:nvSpPr>
        <p:spPr/>
        <p:txBody>
          <a:bodyPr/>
          <a:lstStyle/>
          <a:p>
            <a:r>
              <a:rPr lang="it-IT" smtClean="0"/>
              <a:t>Fare clic per modificare lo stile del titolo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it-IT" smtClean="0"/>
              <a:t>Fare clic per modificare stili del testo dello schema</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it-IT" smtClean="0"/>
              <a:t>Fare clic per modificare stili del testo dello schema</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EF4A867C-A5B6-49B1-8029-440E9773724A}" type="datetimeFigureOut">
              <a:rPr lang="it-IT" smtClean="0"/>
              <a:t>20/02/2016</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E912633-FEEA-4D82-9DB5-B7847E2BC2CE}"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EF4A867C-A5B6-49B1-8029-440E9773724A}" type="datetimeFigureOut">
              <a:rPr lang="it-IT" smtClean="0"/>
              <a:t>20/02/2016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E912633-FEEA-4D82-9DB5-B7847E2BC2CE}"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A867C-A5B6-49B1-8029-440E9773724A}" type="datetimeFigureOut">
              <a:rPr lang="it-IT" smtClean="0"/>
              <a:t>20/02/2016</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E912633-FEEA-4D82-9DB5-B7847E2BC2CE}"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mtClean="0"/>
              <a:t>Fare clic per modificare lo stile del titolo</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it-IT" smtClean="0"/>
              <a:t>Fare clic per modificare stili del testo dello schema</a:t>
            </a:r>
          </a:p>
        </p:txBody>
      </p:sp>
      <p:sp>
        <p:nvSpPr>
          <p:cNvPr id="5" name="Date Placeholder 4"/>
          <p:cNvSpPr>
            <a:spLocks noGrp="1"/>
          </p:cNvSpPr>
          <p:nvPr>
            <p:ph type="dt" sz="half" idx="10"/>
          </p:nvPr>
        </p:nvSpPr>
        <p:spPr/>
        <p:txBody>
          <a:bodyPr/>
          <a:lstStyle/>
          <a:p>
            <a:fld id="{EF4A867C-A5B6-49B1-8029-440E9773724A}" type="datetimeFigureOut">
              <a:rPr lang="it-IT" smtClean="0"/>
              <a:t>20/02/2016</a:t>
            </a:fld>
            <a:endParaRPr lang="it-IT"/>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it-IT"/>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5E912633-FEEA-4D82-9DB5-B7847E2BC2CE}"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it-IT" smtClean="0"/>
              <a:t>Fare clic sull'icona per inserire un'immagine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EF4A867C-A5B6-49B1-8029-440E9773724A}" type="datetimeFigureOut">
              <a:rPr lang="it-IT" smtClean="0"/>
              <a:t>20/02/2016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E912633-FEEA-4D82-9DB5-B7847E2BC2CE}"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EF4A867C-A5B6-49B1-8029-440E9773724A}" type="datetimeFigureOut">
              <a:rPr lang="it-IT" smtClean="0"/>
              <a:t>20/02/2016</a:t>
            </a:fld>
            <a:endParaRPr lang="it-IT"/>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it-IT"/>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5E912633-FEEA-4D82-9DB5-B7847E2BC2CE}"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p:txBody>
          <a:bodyPr/>
          <a:lstStyle/>
          <a:p>
            <a:r>
              <a:rPr lang="it-IT" sz="2800" dirty="0"/>
              <a:t>Vita e famiglia </a:t>
            </a:r>
            <a:r>
              <a:rPr lang="it-IT" sz="2800" dirty="0" smtClean="0"/>
              <a:t>alla </a:t>
            </a:r>
            <a:r>
              <a:rPr lang="it-IT" sz="2800" dirty="0"/>
              <a:t>prova </a:t>
            </a:r>
            <a:r>
              <a:rPr lang="it-IT" sz="2800"/>
              <a:t>della </a:t>
            </a:r>
            <a:r>
              <a:rPr lang="it-IT" sz="2800" smtClean="0"/>
              <a:t>carta </a:t>
            </a:r>
            <a:r>
              <a:rPr lang="it-IT" sz="2800" dirty="0"/>
              <a:t>stampata</a:t>
            </a:r>
            <a:endParaRPr lang="it-IT" sz="2800" dirty="0">
              <a:effectLst>
                <a:outerShdw blurRad="38100" dist="38100" dir="2700000" algn="tl">
                  <a:srgbClr val="000000">
                    <a:alpha val="43137"/>
                  </a:srgbClr>
                </a:outerShdw>
              </a:effectLst>
            </a:endParaRPr>
          </a:p>
        </p:txBody>
      </p:sp>
      <p:sp>
        <p:nvSpPr>
          <p:cNvPr id="7" name="Sottotitolo 6"/>
          <p:cNvSpPr>
            <a:spLocks noGrp="1"/>
          </p:cNvSpPr>
          <p:nvPr>
            <p:ph type="subTitle" idx="1"/>
          </p:nvPr>
        </p:nvSpPr>
        <p:spPr/>
        <p:txBody>
          <a:bodyPr/>
          <a:lstStyle/>
          <a:p>
            <a:r>
              <a:rPr lang="it-IT" dirty="0" smtClean="0"/>
              <a:t>DI DOMENICO DELLE FOGLIE</a:t>
            </a:r>
            <a:endParaRPr lang="it-IT" dirty="0"/>
          </a:p>
        </p:txBody>
      </p:sp>
      <p:sp>
        <p:nvSpPr>
          <p:cNvPr id="3" name="CasellaDiTesto 2"/>
          <p:cNvSpPr txBox="1"/>
          <p:nvPr/>
        </p:nvSpPr>
        <p:spPr>
          <a:xfrm>
            <a:off x="5105720" y="5858108"/>
            <a:ext cx="3964483" cy="523220"/>
          </a:xfrm>
          <a:prstGeom prst="rect">
            <a:avLst/>
          </a:prstGeom>
          <a:noFill/>
        </p:spPr>
        <p:txBody>
          <a:bodyPr wrap="none" rtlCol="0">
            <a:spAutoFit/>
          </a:bodyPr>
          <a:lstStyle/>
          <a:p>
            <a:pPr algn="ctr"/>
            <a:r>
              <a:rPr lang="it-IT" sz="1400" i="1" dirty="0">
                <a:effectLst>
                  <a:outerShdw blurRad="38100" dist="38100" dir="2700000" algn="tl">
                    <a:srgbClr val="000000">
                      <a:alpha val="43137"/>
                    </a:srgbClr>
                  </a:outerShdw>
                </a:effectLst>
              </a:rPr>
              <a:t>Corso di alta formazione universitaria post laurea </a:t>
            </a:r>
            <a:endParaRPr lang="it-IT" sz="1400" i="1" dirty="0" smtClean="0">
              <a:effectLst>
                <a:outerShdw blurRad="38100" dist="38100" dir="2700000" algn="tl">
                  <a:srgbClr val="000000">
                    <a:alpha val="43137"/>
                  </a:srgbClr>
                </a:outerShdw>
              </a:effectLst>
            </a:endParaRPr>
          </a:p>
          <a:p>
            <a:pPr algn="ctr"/>
            <a:r>
              <a:rPr lang="it-IT" sz="1400" i="1" dirty="0" smtClean="0">
                <a:effectLst>
                  <a:outerShdw blurRad="38100" dist="38100" dir="2700000" algn="tl">
                    <a:srgbClr val="000000">
                      <a:alpha val="43137"/>
                    </a:srgbClr>
                  </a:outerShdw>
                </a:effectLst>
              </a:rPr>
              <a:t>PONTIFICIA UNIVERSITÀ LATERANENSE</a:t>
            </a:r>
            <a:endParaRPr lang="it-IT" sz="1400" i="1" dirty="0">
              <a:effectLst>
                <a:outerShdw blurRad="38100" dist="38100" dir="2700000" algn="tl">
                  <a:srgbClr val="000000">
                    <a:alpha val="43137"/>
                  </a:srgbClr>
                </a:outerShdw>
              </a:effectLst>
            </a:endParaRPr>
          </a:p>
        </p:txBody>
      </p:sp>
      <p:pic>
        <p:nvPicPr>
          <p:cNvPr id="12291" name="Picture 3" descr="Q:\Varie\Twitter - SIR\logo_si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924" y="116632"/>
            <a:ext cx="1237740" cy="1237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891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Domande per il futuro</a:t>
            </a:r>
            <a:endParaRPr lang="it-IT" dirty="0"/>
          </a:p>
        </p:txBody>
      </p:sp>
      <p:sp>
        <p:nvSpPr>
          <p:cNvPr id="3" name="Segnaposto contenuto 2"/>
          <p:cNvSpPr>
            <a:spLocks noGrp="1"/>
          </p:cNvSpPr>
          <p:nvPr>
            <p:ph idx="1"/>
          </p:nvPr>
        </p:nvSpPr>
        <p:spPr>
          <a:xfrm>
            <a:off x="822960" y="1100628"/>
            <a:ext cx="4037072" cy="3984556"/>
          </a:xfrm>
        </p:spPr>
        <p:txBody>
          <a:bodyPr>
            <a:normAutofit lnSpcReduction="10000"/>
          </a:bodyPr>
          <a:lstStyle/>
          <a:p>
            <a:pPr>
              <a:buFont typeface="Arial" panose="020B0604020202020204" pitchFamily="34" charset="0"/>
              <a:buChar char="•"/>
            </a:pPr>
            <a:r>
              <a:rPr lang="it-IT" sz="1800" b="0" dirty="0"/>
              <a:t>Quale dunque la prima conclusione? Fatte queste premesse di scenario (il mondo nuove delle biotecnologie, della modernità liquida e della finanza orientata al business della vita che incide sulla composizione sociale, in primis familiare) secondo voi da che parte può stare il sistema dei media e della carta stampata? </a:t>
            </a:r>
            <a:endParaRPr lang="it-IT" sz="1800" b="0" dirty="0" smtClean="0"/>
          </a:p>
          <a:p>
            <a:pPr>
              <a:buFont typeface="Arial" panose="020B0604020202020204" pitchFamily="34" charset="0"/>
              <a:buChar char="•"/>
            </a:pPr>
            <a:r>
              <a:rPr lang="it-IT" sz="1800" b="0" dirty="0" smtClean="0"/>
              <a:t>Conoscendo </a:t>
            </a:r>
            <a:r>
              <a:rPr lang="it-IT" sz="1800" b="0" dirty="0"/>
              <a:t>da vicino il tasso di omologazione, di conformismo e di auto percezione di questo mondo non possiamo purtroppo coltivare alcun dubbio. </a:t>
            </a:r>
            <a:endParaRPr lang="it-IT" sz="1800" b="0" dirty="0" smtClean="0"/>
          </a:p>
        </p:txBody>
      </p:sp>
      <p:pic>
        <p:nvPicPr>
          <p:cNvPr id="5122" name="Picture 2" descr="http://i.static.linkiesta.it/blobs/variants/6/c/3/8/6c38b385-4e54-4da2-9487-0d9dd6e93cf3_large.jpg"/>
          <p:cNvPicPr>
            <a:picLocks noChangeAspect="1" noChangeArrowheads="1"/>
          </p:cNvPicPr>
          <p:nvPr/>
        </p:nvPicPr>
        <p:blipFill rotWithShape="1">
          <a:blip r:embed="rId2">
            <a:extLst>
              <a:ext uri="{28A0092B-C50C-407E-A947-70E740481C1C}">
                <a14:useLocalDpi xmlns:a14="http://schemas.microsoft.com/office/drawing/2010/main" val="0"/>
              </a:ext>
            </a:extLst>
          </a:blip>
          <a:srcRect l="22735" t="-474" r="23283" b="474"/>
          <a:stretch/>
        </p:blipFill>
        <p:spPr bwMode="auto">
          <a:xfrm>
            <a:off x="5004048" y="1060662"/>
            <a:ext cx="3840480"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069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Media: nemici della </a:t>
            </a:r>
            <a:r>
              <a:rPr lang="it-IT" dirty="0"/>
              <a:t>famiglia </a:t>
            </a:r>
            <a:r>
              <a:rPr lang="it-IT" dirty="0" smtClean="0"/>
              <a:t>o alleati</a:t>
            </a:r>
            <a:r>
              <a:rPr lang="it-IT" dirty="0"/>
              <a:t>?</a:t>
            </a:r>
          </a:p>
        </p:txBody>
      </p:sp>
      <p:sp>
        <p:nvSpPr>
          <p:cNvPr id="3" name="Segnaposto contenuto 2"/>
          <p:cNvSpPr>
            <a:spLocks noGrp="1"/>
          </p:cNvSpPr>
          <p:nvPr>
            <p:ph idx="1"/>
          </p:nvPr>
        </p:nvSpPr>
        <p:spPr>
          <a:xfrm>
            <a:off x="822960" y="1100628"/>
            <a:ext cx="7853496" cy="3984556"/>
          </a:xfrm>
        </p:spPr>
        <p:txBody>
          <a:bodyPr>
            <a:normAutofit/>
          </a:bodyPr>
          <a:lstStyle/>
          <a:p>
            <a:pPr>
              <a:buFont typeface="Arial" panose="020B0604020202020204" pitchFamily="34" charset="0"/>
              <a:buChar char="•"/>
            </a:pPr>
            <a:r>
              <a:rPr lang="it-IT" sz="1800" b="0" dirty="0" smtClean="0"/>
              <a:t>È facile </a:t>
            </a:r>
            <a:r>
              <a:rPr lang="it-IT" sz="1800" b="0" dirty="0"/>
              <a:t>cadere nella classica contrapposizione tra </a:t>
            </a:r>
            <a:r>
              <a:rPr lang="it-IT" sz="1800" b="0" dirty="0" smtClean="0"/>
              <a:t>«</a:t>
            </a:r>
            <a:r>
              <a:rPr lang="it-IT" sz="1800" b="0" u="sng" dirty="0" smtClean="0"/>
              <a:t>apocalittici </a:t>
            </a:r>
            <a:r>
              <a:rPr lang="it-IT" sz="1800" b="0" u="sng" dirty="0"/>
              <a:t>e </a:t>
            </a:r>
            <a:r>
              <a:rPr lang="it-IT" sz="1800" b="0" u="sng" dirty="0" smtClean="0"/>
              <a:t>integrati</a:t>
            </a:r>
            <a:r>
              <a:rPr lang="it-IT" sz="1800" b="0" dirty="0" smtClean="0"/>
              <a:t>» di </a:t>
            </a:r>
            <a:r>
              <a:rPr lang="it-IT" sz="1800" b="0" dirty="0"/>
              <a:t>fortunata memoria. Apocalittici, ovviamente, non nel senso propriamente cristiano e quindi dal sapore di profezia dei tempi nuovi (l’Apocalisse, appunto), quanto nella sua versione mediatizzata celebrata da </a:t>
            </a:r>
            <a:r>
              <a:rPr lang="it-IT" sz="1800" b="0" dirty="0" smtClean="0"/>
              <a:t>Umberto Eco qualche </a:t>
            </a:r>
            <a:r>
              <a:rPr lang="it-IT" sz="1800" b="0" dirty="0"/>
              <a:t>decennio fa. Ovvero di catastrofico, sconvolgente o spaventoso, attinente comunque alla distruzione finale del mondo </a:t>
            </a:r>
            <a:r>
              <a:rPr lang="it-IT" sz="1800" b="0" dirty="0" smtClean="0"/>
              <a:t>.</a:t>
            </a:r>
          </a:p>
        </p:txBody>
      </p:sp>
      <p:pic>
        <p:nvPicPr>
          <p:cNvPr id="6146" name="Picture 2" descr="http://www.doppiozero.com/sites/default/files/imagecache/popout_image/37-umberto_ec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985" b="4553"/>
          <a:stretch/>
        </p:blipFill>
        <p:spPr bwMode="auto">
          <a:xfrm>
            <a:off x="1475656" y="3175462"/>
            <a:ext cx="6458280" cy="3366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500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Media: nemici della </a:t>
            </a:r>
            <a:r>
              <a:rPr lang="it-IT" dirty="0"/>
              <a:t>famiglia </a:t>
            </a:r>
            <a:r>
              <a:rPr lang="it-IT" dirty="0" smtClean="0"/>
              <a:t>o alleati</a:t>
            </a:r>
            <a:r>
              <a:rPr lang="it-IT" dirty="0"/>
              <a:t>?</a:t>
            </a:r>
          </a:p>
        </p:txBody>
      </p:sp>
      <p:sp>
        <p:nvSpPr>
          <p:cNvPr id="3" name="Segnaposto contenuto 2"/>
          <p:cNvSpPr>
            <a:spLocks noGrp="1"/>
          </p:cNvSpPr>
          <p:nvPr>
            <p:ph idx="1"/>
          </p:nvPr>
        </p:nvSpPr>
        <p:spPr>
          <a:xfrm>
            <a:off x="822960" y="1100628"/>
            <a:ext cx="7853496" cy="3984556"/>
          </a:xfrm>
        </p:spPr>
        <p:txBody>
          <a:bodyPr>
            <a:normAutofit/>
          </a:bodyPr>
          <a:lstStyle/>
          <a:p>
            <a:pPr>
              <a:buFont typeface="Arial" panose="020B0604020202020204" pitchFamily="34" charset="0"/>
              <a:buChar char="•"/>
            </a:pPr>
            <a:r>
              <a:rPr lang="it-IT" sz="1800" b="0" dirty="0" smtClean="0"/>
              <a:t>No a </a:t>
            </a:r>
            <a:r>
              <a:rPr lang="it-IT" sz="1800" b="0" dirty="0"/>
              <a:t>visioni </a:t>
            </a:r>
            <a:r>
              <a:rPr lang="it-IT" sz="1800" b="0" dirty="0" smtClean="0"/>
              <a:t>apocalittiche </a:t>
            </a:r>
            <a:r>
              <a:rPr lang="it-IT" sz="1800" b="0" dirty="0"/>
              <a:t>ma </a:t>
            </a:r>
            <a:r>
              <a:rPr lang="it-IT" sz="1800" b="0" dirty="0" smtClean="0"/>
              <a:t>tre </a:t>
            </a:r>
            <a:r>
              <a:rPr lang="it-IT" sz="1800" b="0" dirty="0"/>
              <a:t>valutazioni generali su ruolo e funzione dei diversi </a:t>
            </a:r>
            <a:r>
              <a:rPr lang="it-IT" sz="1800" b="0" dirty="0" smtClean="0"/>
              <a:t>media:</a:t>
            </a:r>
          </a:p>
          <a:p>
            <a:pPr marL="0" indent="0"/>
            <a:endParaRPr lang="it-IT" sz="1800" b="0" dirty="0" smtClean="0"/>
          </a:p>
          <a:p>
            <a:pPr lvl="2">
              <a:buClrTx/>
              <a:buFont typeface="Wingdings" panose="05000000000000000000" pitchFamily="2" charset="2"/>
              <a:buChar char="ü"/>
            </a:pPr>
            <a:r>
              <a:rPr lang="it-IT" sz="1800" b="0" dirty="0" smtClean="0"/>
              <a:t>Luogo mediatico privilegiato</a:t>
            </a:r>
            <a:r>
              <a:rPr lang="it-IT" sz="1800" dirty="0"/>
              <a:t> per costruire il senso comune degli </a:t>
            </a:r>
            <a:r>
              <a:rPr lang="it-IT" sz="1800" dirty="0" smtClean="0"/>
              <a:t>italiani: </a:t>
            </a:r>
            <a:r>
              <a:rPr lang="it-IT" sz="1800" b="1" dirty="0" smtClean="0"/>
              <a:t>televisione</a:t>
            </a:r>
            <a:r>
              <a:rPr lang="it-IT" sz="1800" dirty="0" smtClean="0"/>
              <a:t>.</a:t>
            </a:r>
          </a:p>
          <a:p>
            <a:pPr lvl="2">
              <a:buClrTx/>
              <a:buFont typeface="Wingdings" panose="05000000000000000000" pitchFamily="2" charset="2"/>
              <a:buChar char="ü"/>
            </a:pPr>
            <a:endParaRPr lang="it-IT" sz="1800" dirty="0" smtClean="0"/>
          </a:p>
          <a:p>
            <a:pPr lvl="2">
              <a:buClrTx/>
              <a:buFont typeface="Wingdings" panose="05000000000000000000" pitchFamily="2" charset="2"/>
              <a:buChar char="ü"/>
            </a:pPr>
            <a:r>
              <a:rPr lang="it-IT" sz="1800" dirty="0" smtClean="0"/>
              <a:t>Luogo mediatico </a:t>
            </a:r>
            <a:r>
              <a:rPr lang="it-IT" sz="1800" dirty="0"/>
              <a:t>privilegiato per la formazione del giudizio delle classi </a:t>
            </a:r>
            <a:r>
              <a:rPr lang="it-IT" sz="1800" dirty="0" smtClean="0"/>
              <a:t>dirigenti: </a:t>
            </a:r>
            <a:r>
              <a:rPr lang="it-IT" sz="1800" b="1" dirty="0" smtClean="0"/>
              <a:t>carta stampata</a:t>
            </a:r>
            <a:r>
              <a:rPr lang="it-IT" sz="1800" dirty="0" smtClean="0"/>
              <a:t>.</a:t>
            </a:r>
          </a:p>
          <a:p>
            <a:pPr lvl="2">
              <a:buClrTx/>
              <a:buFont typeface="Wingdings" panose="05000000000000000000" pitchFamily="2" charset="2"/>
              <a:buChar char="ü"/>
            </a:pPr>
            <a:endParaRPr lang="it-IT" sz="1800" dirty="0" smtClean="0"/>
          </a:p>
          <a:p>
            <a:pPr lvl="2">
              <a:buClrTx/>
              <a:buFont typeface="Wingdings" panose="05000000000000000000" pitchFamily="2" charset="2"/>
              <a:buChar char="ü"/>
            </a:pPr>
            <a:r>
              <a:rPr lang="it-IT" sz="1800" dirty="0" smtClean="0"/>
              <a:t>Luogo mediatico </a:t>
            </a:r>
            <a:r>
              <a:rPr lang="it-IT" sz="1800" dirty="0"/>
              <a:t>nuovo è la </a:t>
            </a:r>
            <a:r>
              <a:rPr lang="it-IT" sz="1800" b="1" dirty="0"/>
              <a:t>Rete</a:t>
            </a:r>
            <a:r>
              <a:rPr lang="it-IT" sz="1800" dirty="0"/>
              <a:t>, la cui forza sociale e valoriale, è ancora tutta da valutare, ma con la quale dovremo fare presto i </a:t>
            </a:r>
            <a:r>
              <a:rPr lang="it-IT" sz="1800" dirty="0" smtClean="0"/>
              <a:t>conti.</a:t>
            </a:r>
            <a:r>
              <a:rPr lang="it-IT" sz="1800" dirty="0"/>
              <a:t> </a:t>
            </a:r>
            <a:r>
              <a:rPr lang="it-IT" sz="1800" dirty="0" smtClean="0"/>
              <a:t>Il consumo </a:t>
            </a:r>
            <a:r>
              <a:rPr lang="it-IT" sz="1800" dirty="0"/>
              <a:t>culturale delle nuove generazioni </a:t>
            </a:r>
            <a:r>
              <a:rPr lang="it-IT" sz="1800" dirty="0" smtClean="0"/>
              <a:t>la predilige.</a:t>
            </a:r>
            <a:endParaRPr lang="it-IT" sz="1800" b="1" dirty="0" smtClean="0"/>
          </a:p>
        </p:txBody>
      </p:sp>
    </p:spTree>
    <p:extLst>
      <p:ext uri="{BB962C8B-B14F-4D97-AF65-F5344CB8AC3E}">
        <p14:creationId xmlns:p14="http://schemas.microsoft.com/office/powerpoint/2010/main" val="3109275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Media: nemici della </a:t>
            </a:r>
            <a:r>
              <a:rPr lang="it-IT" dirty="0"/>
              <a:t>famiglia </a:t>
            </a:r>
            <a:r>
              <a:rPr lang="it-IT" dirty="0" smtClean="0"/>
              <a:t>o alleati</a:t>
            </a:r>
            <a:r>
              <a:rPr lang="it-IT" dirty="0"/>
              <a:t>?</a:t>
            </a:r>
          </a:p>
        </p:txBody>
      </p:sp>
      <p:sp>
        <p:nvSpPr>
          <p:cNvPr id="3" name="Segnaposto contenuto 2"/>
          <p:cNvSpPr>
            <a:spLocks noGrp="1"/>
          </p:cNvSpPr>
          <p:nvPr>
            <p:ph idx="1"/>
          </p:nvPr>
        </p:nvSpPr>
        <p:spPr>
          <a:xfrm>
            <a:off x="822960" y="1100628"/>
            <a:ext cx="7853496" cy="3984556"/>
          </a:xfrm>
        </p:spPr>
        <p:txBody>
          <a:bodyPr>
            <a:normAutofit/>
          </a:bodyPr>
          <a:lstStyle/>
          <a:p>
            <a:pPr>
              <a:buFont typeface="Arial" panose="020B0604020202020204" pitchFamily="34" charset="0"/>
              <a:buChar char="•"/>
            </a:pPr>
            <a:r>
              <a:rPr lang="it-IT" sz="1800" b="0" dirty="0"/>
              <a:t>La domanda sull’alleanza possibile necessita di un’acuta consapevolezza sullo stato dell’informazione sui temi della vita e della famiglia nella carta stampata. </a:t>
            </a:r>
          </a:p>
          <a:p>
            <a:pPr>
              <a:buFont typeface="Arial" panose="020B0604020202020204" pitchFamily="34" charset="0"/>
              <a:buChar char="•"/>
            </a:pPr>
            <a:r>
              <a:rPr lang="it-IT" sz="1800" b="0" dirty="0" smtClean="0"/>
              <a:t>Partiamo </a:t>
            </a:r>
            <a:r>
              <a:rPr lang="it-IT" sz="1800" b="0" dirty="0"/>
              <a:t>dai temi della vita e inevitabilmente inciampiamo in quelli della famiglia. Verrebbe da dire: </a:t>
            </a:r>
            <a:r>
              <a:rPr lang="it-IT" sz="1800" b="0" dirty="0" smtClean="0"/>
              <a:t>«</a:t>
            </a:r>
            <a:r>
              <a:rPr lang="it-IT" sz="1800" b="0" dirty="0" err="1" smtClean="0"/>
              <a:t>Simul</a:t>
            </a:r>
            <a:r>
              <a:rPr lang="it-IT" sz="1800" b="0" dirty="0" smtClean="0"/>
              <a:t> </a:t>
            </a:r>
            <a:r>
              <a:rPr lang="it-IT" sz="1800" b="0" dirty="0" err="1"/>
              <a:t>stabunt</a:t>
            </a:r>
            <a:r>
              <a:rPr lang="it-IT" sz="1800" b="0" dirty="0"/>
              <a:t> </a:t>
            </a:r>
            <a:r>
              <a:rPr lang="it-IT" sz="1800" b="0" dirty="0" err="1"/>
              <a:t>simul</a:t>
            </a:r>
            <a:r>
              <a:rPr lang="it-IT" sz="1800" b="0" dirty="0"/>
              <a:t> </a:t>
            </a:r>
            <a:r>
              <a:rPr lang="it-IT" sz="1800" b="0" dirty="0" err="1" smtClean="0"/>
              <a:t>cadent</a:t>
            </a:r>
            <a:r>
              <a:rPr lang="it-IT" sz="1800" b="0" dirty="0" smtClean="0"/>
              <a:t>». </a:t>
            </a:r>
            <a:endParaRPr lang="it-IT" sz="1800" b="0" dirty="0"/>
          </a:p>
          <a:p>
            <a:pPr>
              <a:buFont typeface="Arial" panose="020B0604020202020204" pitchFamily="34" charset="0"/>
              <a:buChar char="•"/>
            </a:pPr>
            <a:r>
              <a:rPr lang="it-IT" sz="1800" b="0" dirty="0" smtClean="0"/>
              <a:t>La </a:t>
            </a:r>
            <a:r>
              <a:rPr lang="it-IT" sz="1800" b="0" dirty="0"/>
              <a:t>sfida più grande che ci troviamo di fronte è il confronto sulla nostra visione di uomo, ovvero il suo valore e la sua dignità in ogni sua condizione esistenziale. Per questo anche le parole che usiamo sono importanti, anzi, fondamentali. perché il lessico ci definisce e definisce la realtà che ci circonda</a:t>
            </a:r>
            <a:r>
              <a:rPr lang="it-IT" sz="1800" b="0" dirty="0" smtClean="0"/>
              <a:t>.</a:t>
            </a:r>
            <a:endParaRPr lang="it-IT" sz="1800" b="1" dirty="0" smtClean="0"/>
          </a:p>
        </p:txBody>
      </p:sp>
      <p:pic>
        <p:nvPicPr>
          <p:cNvPr id="7172" name="Picture 4" descr="http://www.ilcentroviareggio.it/wp-content/uploads/famiglia-stilizza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4221088"/>
            <a:ext cx="4243329"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419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famiglia fra modernità e tradizione</a:t>
            </a:r>
            <a:endParaRPr lang="it-IT" dirty="0"/>
          </a:p>
        </p:txBody>
      </p:sp>
      <p:sp>
        <p:nvSpPr>
          <p:cNvPr id="3" name="Segnaposto contenuto 2"/>
          <p:cNvSpPr>
            <a:spLocks noGrp="1"/>
          </p:cNvSpPr>
          <p:nvPr>
            <p:ph idx="1"/>
          </p:nvPr>
        </p:nvSpPr>
        <p:spPr>
          <a:xfrm>
            <a:off x="822960" y="1100628"/>
            <a:ext cx="7853496" cy="3984556"/>
          </a:xfrm>
        </p:spPr>
        <p:txBody>
          <a:bodyPr>
            <a:normAutofit fontScale="92500" lnSpcReduction="20000"/>
          </a:bodyPr>
          <a:lstStyle/>
          <a:p>
            <a:pPr>
              <a:buFont typeface="Arial" panose="020B0604020202020204" pitchFamily="34" charset="0"/>
              <a:buChar char="•"/>
            </a:pPr>
            <a:r>
              <a:rPr lang="it-IT" sz="1900" b="0" dirty="0" smtClean="0"/>
              <a:t>I </a:t>
            </a:r>
            <a:r>
              <a:rPr lang="it-IT" sz="1900" b="0" dirty="0"/>
              <a:t>media influenzano tanti aspetti della vita umana e sociale</a:t>
            </a:r>
            <a:r>
              <a:rPr lang="it-IT" sz="1900" b="0" dirty="0" smtClean="0"/>
              <a:t>:</a:t>
            </a:r>
          </a:p>
          <a:p>
            <a:pPr marL="0" indent="0"/>
            <a:endParaRPr lang="it-IT" sz="1800" b="0" dirty="0" smtClean="0"/>
          </a:p>
          <a:p>
            <a:pPr lvl="2">
              <a:spcBef>
                <a:spcPts val="0"/>
              </a:spcBef>
              <a:buClrTx/>
              <a:buFont typeface="Wingdings" panose="05000000000000000000" pitchFamily="2" charset="2"/>
              <a:buChar char="ü"/>
            </a:pPr>
            <a:r>
              <a:rPr lang="it-IT" sz="1800" b="0" dirty="0" smtClean="0"/>
              <a:t> La </a:t>
            </a:r>
            <a:r>
              <a:rPr lang="it-IT" sz="1800" b="0" dirty="0"/>
              <a:t>percezione dei ruoli sociali connessi al </a:t>
            </a:r>
            <a:r>
              <a:rPr lang="it-IT" sz="1800" b="0" dirty="0" smtClean="0"/>
              <a:t>genere </a:t>
            </a:r>
          </a:p>
          <a:p>
            <a:pPr lvl="2">
              <a:spcBef>
                <a:spcPts val="0"/>
              </a:spcBef>
              <a:buClrTx/>
              <a:buFont typeface="Wingdings" panose="05000000000000000000" pitchFamily="2" charset="2"/>
              <a:buChar char="ü"/>
            </a:pPr>
            <a:r>
              <a:rPr lang="it-IT" sz="1800" dirty="0"/>
              <a:t> L</a:t>
            </a:r>
            <a:r>
              <a:rPr lang="it-IT" sz="1800" b="0" dirty="0" smtClean="0"/>
              <a:t>e </a:t>
            </a:r>
            <a:r>
              <a:rPr lang="it-IT" sz="1800" b="0" dirty="0"/>
              <a:t>aspettative </a:t>
            </a:r>
            <a:r>
              <a:rPr lang="it-IT" sz="1800" b="0" dirty="0" smtClean="0"/>
              <a:t>sessuali</a:t>
            </a:r>
          </a:p>
          <a:p>
            <a:pPr lvl="2">
              <a:spcBef>
                <a:spcPts val="0"/>
              </a:spcBef>
              <a:buClrTx/>
              <a:buFont typeface="Wingdings" panose="05000000000000000000" pitchFamily="2" charset="2"/>
              <a:buChar char="ü"/>
            </a:pPr>
            <a:r>
              <a:rPr lang="it-IT" sz="1800" dirty="0"/>
              <a:t> L</a:t>
            </a:r>
            <a:r>
              <a:rPr lang="it-IT" sz="1800" b="0" dirty="0" smtClean="0"/>
              <a:t>e </a:t>
            </a:r>
            <a:r>
              <a:rPr lang="it-IT" sz="1800" b="0" dirty="0"/>
              <a:t>attese rispetto ai </a:t>
            </a:r>
            <a:r>
              <a:rPr lang="it-IT" sz="1800" b="0" dirty="0" smtClean="0"/>
              <a:t>sentimenti</a:t>
            </a:r>
          </a:p>
          <a:p>
            <a:pPr lvl="2">
              <a:spcBef>
                <a:spcPts val="0"/>
              </a:spcBef>
              <a:buClrTx/>
              <a:buFont typeface="Wingdings" panose="05000000000000000000" pitchFamily="2" charset="2"/>
              <a:buChar char="ü"/>
            </a:pPr>
            <a:r>
              <a:rPr lang="it-IT" sz="1800" dirty="0"/>
              <a:t> L</a:t>
            </a:r>
            <a:r>
              <a:rPr lang="it-IT" sz="1800" b="0" dirty="0" smtClean="0"/>
              <a:t>a </a:t>
            </a:r>
            <a:r>
              <a:rPr lang="it-IT" sz="1800" b="0" dirty="0"/>
              <a:t>percezione dei ruoli </a:t>
            </a:r>
            <a:r>
              <a:rPr lang="it-IT" sz="1800" b="0" dirty="0" smtClean="0"/>
              <a:t>professionali</a:t>
            </a:r>
          </a:p>
          <a:p>
            <a:pPr lvl="2">
              <a:spcBef>
                <a:spcPts val="0"/>
              </a:spcBef>
              <a:buClrTx/>
              <a:buFont typeface="Wingdings" panose="05000000000000000000" pitchFamily="2" charset="2"/>
              <a:buChar char="ü"/>
            </a:pPr>
            <a:r>
              <a:rPr lang="it-IT" sz="1800" dirty="0"/>
              <a:t> L</a:t>
            </a:r>
            <a:r>
              <a:rPr lang="it-IT" sz="1800" b="0" dirty="0" smtClean="0"/>
              <a:t>a </a:t>
            </a:r>
            <a:r>
              <a:rPr lang="it-IT" sz="1800" b="0" dirty="0"/>
              <a:t>percezione dell’Altro, del diverso, del diversamente </a:t>
            </a:r>
            <a:r>
              <a:rPr lang="it-IT" sz="1800" b="0" dirty="0" smtClean="0"/>
              <a:t>dotato</a:t>
            </a:r>
          </a:p>
          <a:p>
            <a:pPr lvl="2">
              <a:spcBef>
                <a:spcPts val="0"/>
              </a:spcBef>
              <a:buClrTx/>
              <a:buFont typeface="Wingdings" panose="05000000000000000000" pitchFamily="2" charset="2"/>
              <a:buChar char="ü"/>
            </a:pPr>
            <a:r>
              <a:rPr lang="it-IT" sz="1800" dirty="0"/>
              <a:t> L</a:t>
            </a:r>
            <a:r>
              <a:rPr lang="it-IT" sz="1800" b="0" dirty="0" smtClean="0"/>
              <a:t>a partecipazione politica</a:t>
            </a:r>
          </a:p>
          <a:p>
            <a:pPr lvl="2">
              <a:spcBef>
                <a:spcPts val="0"/>
              </a:spcBef>
              <a:buClrTx/>
              <a:buFont typeface="Wingdings" panose="05000000000000000000" pitchFamily="2" charset="2"/>
              <a:buChar char="ü"/>
            </a:pPr>
            <a:r>
              <a:rPr lang="it-IT" sz="1800" dirty="0"/>
              <a:t> L</a:t>
            </a:r>
            <a:r>
              <a:rPr lang="it-IT" sz="1800" b="0" dirty="0" smtClean="0"/>
              <a:t>a </a:t>
            </a:r>
            <a:r>
              <a:rPr lang="it-IT" sz="1800" b="0" dirty="0"/>
              <a:t>percezione di sé rispetto agli altri e alla </a:t>
            </a:r>
            <a:r>
              <a:rPr lang="it-IT" sz="1800" b="0" dirty="0" smtClean="0"/>
              <a:t>comunità</a:t>
            </a:r>
          </a:p>
          <a:p>
            <a:pPr lvl="2">
              <a:spcBef>
                <a:spcPts val="0"/>
              </a:spcBef>
              <a:buClrTx/>
              <a:buFont typeface="Wingdings" panose="05000000000000000000" pitchFamily="2" charset="2"/>
              <a:buChar char="ü"/>
            </a:pPr>
            <a:r>
              <a:rPr lang="it-IT" sz="1800" dirty="0"/>
              <a:t> L</a:t>
            </a:r>
            <a:r>
              <a:rPr lang="it-IT" sz="1800" b="0" dirty="0" smtClean="0"/>
              <a:t>a nozione </a:t>
            </a:r>
            <a:r>
              <a:rPr lang="it-IT" sz="1800" b="0" dirty="0"/>
              <a:t>ed esperienza di </a:t>
            </a:r>
            <a:r>
              <a:rPr lang="it-IT" sz="1800" b="0" dirty="0" smtClean="0"/>
              <a:t>famiglia</a:t>
            </a:r>
          </a:p>
          <a:p>
            <a:pPr lvl="2">
              <a:spcBef>
                <a:spcPts val="0"/>
              </a:spcBef>
              <a:buClrTx/>
              <a:buFont typeface="Wingdings" panose="05000000000000000000" pitchFamily="2" charset="2"/>
              <a:buChar char="ü"/>
            </a:pPr>
            <a:r>
              <a:rPr lang="it-IT" sz="1800" dirty="0"/>
              <a:t> L</a:t>
            </a:r>
            <a:r>
              <a:rPr lang="it-IT" sz="1800" b="0" dirty="0" smtClean="0"/>
              <a:t>a </a:t>
            </a:r>
            <a:r>
              <a:rPr lang="it-IT" sz="1800" b="0" dirty="0"/>
              <a:t>genitorialità e l’essere </a:t>
            </a:r>
            <a:r>
              <a:rPr lang="it-IT" sz="1800" b="0" dirty="0" smtClean="0"/>
              <a:t>figli</a:t>
            </a:r>
          </a:p>
          <a:p>
            <a:pPr lvl="2">
              <a:spcBef>
                <a:spcPts val="0"/>
              </a:spcBef>
              <a:buClrTx/>
              <a:buFont typeface="Wingdings" panose="05000000000000000000" pitchFamily="2" charset="2"/>
              <a:buChar char="ü"/>
            </a:pPr>
            <a:r>
              <a:rPr lang="it-IT" sz="1800" dirty="0"/>
              <a:t> L</a:t>
            </a:r>
            <a:r>
              <a:rPr lang="it-IT" sz="1800" b="0" dirty="0" smtClean="0"/>
              <a:t>a </a:t>
            </a:r>
            <a:r>
              <a:rPr lang="it-IT" sz="1800" b="0" dirty="0"/>
              <a:t>condizione degli </a:t>
            </a:r>
            <a:r>
              <a:rPr lang="it-IT" sz="1800" b="0" dirty="0" smtClean="0"/>
              <a:t>anziani</a:t>
            </a:r>
          </a:p>
          <a:p>
            <a:pPr lvl="2">
              <a:spcBef>
                <a:spcPts val="0"/>
              </a:spcBef>
              <a:buClrTx/>
              <a:buFont typeface="Wingdings" panose="05000000000000000000" pitchFamily="2" charset="2"/>
              <a:buChar char="ü"/>
            </a:pPr>
            <a:r>
              <a:rPr lang="it-IT" sz="1800" dirty="0"/>
              <a:t> </a:t>
            </a:r>
            <a:r>
              <a:rPr lang="it-IT" sz="1800" dirty="0" smtClean="0"/>
              <a:t>I</a:t>
            </a:r>
            <a:r>
              <a:rPr lang="it-IT" sz="1800" b="0" dirty="0" smtClean="0"/>
              <a:t>l </a:t>
            </a:r>
            <a:r>
              <a:rPr lang="it-IT" sz="1800" b="0" dirty="0"/>
              <a:t>senso della </a:t>
            </a:r>
            <a:r>
              <a:rPr lang="it-IT" sz="1800" b="0" dirty="0" smtClean="0"/>
              <a:t>comunità</a:t>
            </a:r>
          </a:p>
          <a:p>
            <a:pPr lvl="2">
              <a:spcBef>
                <a:spcPts val="0"/>
              </a:spcBef>
              <a:buClrTx/>
              <a:buFont typeface="Wingdings" panose="05000000000000000000" pitchFamily="2" charset="2"/>
              <a:buChar char="ü"/>
            </a:pPr>
            <a:r>
              <a:rPr lang="it-IT" sz="1800" dirty="0" smtClean="0"/>
              <a:t> I</a:t>
            </a:r>
            <a:r>
              <a:rPr lang="it-IT" sz="1800" b="0" dirty="0" smtClean="0"/>
              <a:t>l </a:t>
            </a:r>
            <a:r>
              <a:rPr lang="it-IT" sz="1800" b="0" dirty="0"/>
              <a:t>bene </a:t>
            </a:r>
            <a:r>
              <a:rPr lang="it-IT" sz="1800" b="0" dirty="0" smtClean="0"/>
              <a:t>comune</a:t>
            </a:r>
          </a:p>
          <a:p>
            <a:pPr lvl="2">
              <a:spcBef>
                <a:spcPts val="0"/>
              </a:spcBef>
              <a:buClrTx/>
              <a:buFont typeface="Wingdings" panose="05000000000000000000" pitchFamily="2" charset="2"/>
              <a:buChar char="ü"/>
            </a:pPr>
            <a:r>
              <a:rPr lang="it-IT" sz="1800" dirty="0"/>
              <a:t> </a:t>
            </a:r>
            <a:r>
              <a:rPr lang="it-IT" sz="1800" dirty="0" smtClean="0"/>
              <a:t>I</a:t>
            </a:r>
            <a:r>
              <a:rPr lang="it-IT" sz="1800" b="0" dirty="0" smtClean="0"/>
              <a:t>l </a:t>
            </a:r>
            <a:r>
              <a:rPr lang="it-IT" sz="1800" b="0" dirty="0"/>
              <a:t>ruolo dei corpi </a:t>
            </a:r>
            <a:r>
              <a:rPr lang="it-IT" sz="1800" b="0" dirty="0" smtClean="0"/>
              <a:t>intermedi</a:t>
            </a:r>
          </a:p>
          <a:p>
            <a:pPr lvl="2">
              <a:spcBef>
                <a:spcPts val="0"/>
              </a:spcBef>
              <a:buClrTx/>
              <a:buFont typeface="Wingdings" panose="05000000000000000000" pitchFamily="2" charset="2"/>
              <a:buChar char="ü"/>
            </a:pPr>
            <a:r>
              <a:rPr lang="it-IT" sz="1800" dirty="0"/>
              <a:t> </a:t>
            </a:r>
            <a:r>
              <a:rPr lang="it-IT" sz="1800" dirty="0" smtClean="0"/>
              <a:t>I</a:t>
            </a:r>
            <a:r>
              <a:rPr lang="it-IT" sz="1800" b="0" dirty="0" smtClean="0"/>
              <a:t>l </a:t>
            </a:r>
            <a:r>
              <a:rPr lang="it-IT" sz="1800" b="0" dirty="0"/>
              <a:t>valore della vita </a:t>
            </a:r>
            <a:r>
              <a:rPr lang="it-IT" sz="1800" b="0" dirty="0" smtClean="0"/>
              <a:t>umana</a:t>
            </a:r>
          </a:p>
          <a:p>
            <a:pPr lvl="2">
              <a:spcBef>
                <a:spcPts val="0"/>
              </a:spcBef>
              <a:buClrTx/>
              <a:buFont typeface="Wingdings" panose="05000000000000000000" pitchFamily="2" charset="2"/>
              <a:buChar char="ü"/>
            </a:pPr>
            <a:r>
              <a:rPr lang="it-IT" sz="1800" dirty="0"/>
              <a:t> L</a:t>
            </a:r>
            <a:r>
              <a:rPr lang="it-IT" sz="1800" b="0" dirty="0" smtClean="0"/>
              <a:t>a </a:t>
            </a:r>
            <a:r>
              <a:rPr lang="it-IT" sz="1800" b="0" dirty="0"/>
              <a:t>sfida delle </a:t>
            </a:r>
            <a:r>
              <a:rPr lang="it-IT" sz="1800" b="0" dirty="0" smtClean="0"/>
              <a:t>biotecnologie</a:t>
            </a:r>
          </a:p>
          <a:p>
            <a:pPr lvl="2">
              <a:spcBef>
                <a:spcPts val="0"/>
              </a:spcBef>
              <a:buClrTx/>
              <a:buFont typeface="Wingdings" panose="05000000000000000000" pitchFamily="2" charset="2"/>
              <a:buChar char="ü"/>
            </a:pPr>
            <a:r>
              <a:rPr lang="it-IT" sz="1800" dirty="0"/>
              <a:t> </a:t>
            </a:r>
            <a:r>
              <a:rPr lang="it-IT" sz="1800" dirty="0" smtClean="0"/>
              <a:t>L</a:t>
            </a:r>
            <a:r>
              <a:rPr lang="it-IT" sz="1800" b="0" dirty="0" smtClean="0"/>
              <a:t>e </a:t>
            </a:r>
            <a:r>
              <a:rPr lang="it-IT" sz="1800" b="0" dirty="0"/>
              <a:t>questioni della democrazia </a:t>
            </a:r>
            <a:r>
              <a:rPr lang="it-IT" sz="1800" b="0" dirty="0" smtClean="0"/>
              <a:t>partecipativa-diretta-deliberativa</a:t>
            </a:r>
            <a:endParaRPr lang="it-IT" sz="1800" b="1" dirty="0" smtClean="0"/>
          </a:p>
        </p:txBody>
      </p:sp>
    </p:spTree>
    <p:extLst>
      <p:ext uri="{BB962C8B-B14F-4D97-AF65-F5344CB8AC3E}">
        <p14:creationId xmlns:p14="http://schemas.microsoft.com/office/powerpoint/2010/main" val="1427320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famiglia fra modernità e tradizione</a:t>
            </a:r>
            <a:endParaRPr lang="it-IT" dirty="0"/>
          </a:p>
        </p:txBody>
      </p:sp>
      <p:sp>
        <p:nvSpPr>
          <p:cNvPr id="3" name="Segnaposto contenuto 2"/>
          <p:cNvSpPr>
            <a:spLocks noGrp="1"/>
          </p:cNvSpPr>
          <p:nvPr>
            <p:ph idx="1"/>
          </p:nvPr>
        </p:nvSpPr>
        <p:spPr>
          <a:xfrm>
            <a:off x="822960" y="1100628"/>
            <a:ext cx="7853496" cy="3984556"/>
          </a:xfrm>
        </p:spPr>
        <p:txBody>
          <a:bodyPr>
            <a:normAutofit/>
          </a:bodyPr>
          <a:lstStyle/>
          <a:p>
            <a:pPr>
              <a:buFont typeface="Arial" panose="020B0604020202020204" pitchFamily="34" charset="0"/>
              <a:buChar char="•"/>
            </a:pPr>
            <a:r>
              <a:rPr lang="it-IT" sz="1800" b="0" dirty="0" smtClean="0"/>
              <a:t>Per gli </a:t>
            </a:r>
            <a:r>
              <a:rPr lang="it-IT" sz="1800" b="0" dirty="0"/>
              <a:t>esperti, </a:t>
            </a:r>
            <a:r>
              <a:rPr lang="it-IT" sz="1800" b="0" dirty="0" smtClean="0"/>
              <a:t>«è il </a:t>
            </a:r>
            <a:r>
              <a:rPr lang="it-IT" sz="1800" b="0" dirty="0"/>
              <a:t>modello complessivo di cultura a essere forte, nel bene e nel male, e dunque anche i soggetti che dovrebbero filtrare gli eventuali messaggi negativi dei media… sono di fatto immersi in un ambiente, in una cultura già fortemente mediatici. Dunque, essi stessi condizionati, non possono filtrare un bel </a:t>
            </a:r>
            <a:r>
              <a:rPr lang="it-IT" sz="1800" b="0" dirty="0" smtClean="0"/>
              <a:t>niente».</a:t>
            </a:r>
          </a:p>
          <a:p>
            <a:pPr>
              <a:buFont typeface="Arial" panose="020B0604020202020204" pitchFamily="34" charset="0"/>
              <a:buChar char="•"/>
            </a:pPr>
            <a:r>
              <a:rPr lang="it-IT" sz="1800" b="0" dirty="0"/>
              <a:t>Il caso più clamoroso, da questo punto di vista, è l’intrusione quasi per decreto mondiale, a partire dalla conferenza mondiale sulla famiglia di Pechino della cultura del gender su scala </a:t>
            </a:r>
            <a:r>
              <a:rPr lang="it-IT" sz="1800" b="0" dirty="0" smtClean="0"/>
              <a:t>globale.</a:t>
            </a:r>
          </a:p>
        </p:txBody>
      </p:sp>
      <p:pic>
        <p:nvPicPr>
          <p:cNvPr id="1026" name="Picture 2" descr="http://www.ilnuovoamico.it/wp-content/uploads/2015/01/gender.jpg_resized_460_.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6732" y="3717032"/>
            <a:ext cx="4381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092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famiglia fra modernità e tradizione</a:t>
            </a:r>
            <a:endParaRPr lang="it-IT" dirty="0"/>
          </a:p>
        </p:txBody>
      </p:sp>
      <p:sp>
        <p:nvSpPr>
          <p:cNvPr id="3" name="Segnaposto contenuto 2"/>
          <p:cNvSpPr>
            <a:spLocks noGrp="1"/>
          </p:cNvSpPr>
          <p:nvPr>
            <p:ph idx="1"/>
          </p:nvPr>
        </p:nvSpPr>
        <p:spPr>
          <a:xfrm>
            <a:off x="822960" y="1100628"/>
            <a:ext cx="7853496" cy="3984556"/>
          </a:xfrm>
        </p:spPr>
        <p:txBody>
          <a:bodyPr>
            <a:normAutofit/>
          </a:bodyPr>
          <a:lstStyle/>
          <a:p>
            <a:pPr>
              <a:buFont typeface="Arial" panose="020B0604020202020204" pitchFamily="34" charset="0"/>
              <a:buChar char="•"/>
            </a:pPr>
            <a:r>
              <a:rPr lang="it-IT" sz="1800" b="0" dirty="0" smtClean="0"/>
              <a:t>Non più </a:t>
            </a:r>
            <a:r>
              <a:rPr lang="it-IT" sz="1800" b="0" dirty="0"/>
              <a:t>uomo o donna ma eterosessuale, gay, lesbica e transgender (secondo la sempre più fortunata definizione </a:t>
            </a:r>
            <a:r>
              <a:rPr lang="it-IT" sz="1800" b="0" dirty="0" err="1"/>
              <a:t>Lgbt</a:t>
            </a:r>
            <a:r>
              <a:rPr lang="it-IT" sz="1800" b="0" dirty="0"/>
              <a:t>). In questa distinzione l’accento non è più posto sulla identità naturale e sul binomio millenario  maschile-femminile, ma sull’inclinazione sessuale. Cioè è l’orientamento sessuale ad essere l’elemento distintivo e non più il nascere maschio o femmina</a:t>
            </a:r>
            <a:r>
              <a:rPr lang="it-IT" sz="1800" b="0" dirty="0" smtClean="0"/>
              <a:t>.</a:t>
            </a:r>
          </a:p>
        </p:txBody>
      </p:sp>
      <p:pic>
        <p:nvPicPr>
          <p:cNvPr id="2050" name="Picture 2" descr="http://www.truthrevolt.org/sites/default/files/styles/content_full_width/public/field/image/articles/gender_studies.jpg?itok=2XHNYr4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147076"/>
            <a:ext cx="5273545" cy="2967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831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Media: nemici della </a:t>
            </a:r>
            <a:r>
              <a:rPr lang="it-IT" dirty="0"/>
              <a:t>famiglia </a:t>
            </a:r>
            <a:r>
              <a:rPr lang="it-IT" dirty="0" smtClean="0"/>
              <a:t>o alleati</a:t>
            </a:r>
            <a:r>
              <a:rPr lang="it-IT" dirty="0"/>
              <a:t>?</a:t>
            </a:r>
          </a:p>
        </p:txBody>
      </p:sp>
      <p:sp>
        <p:nvSpPr>
          <p:cNvPr id="3" name="Segnaposto contenuto 2"/>
          <p:cNvSpPr>
            <a:spLocks noGrp="1"/>
          </p:cNvSpPr>
          <p:nvPr>
            <p:ph idx="1"/>
          </p:nvPr>
        </p:nvSpPr>
        <p:spPr>
          <a:xfrm>
            <a:off x="822960" y="1100628"/>
            <a:ext cx="7853496" cy="3984556"/>
          </a:xfrm>
        </p:spPr>
        <p:txBody>
          <a:bodyPr>
            <a:normAutofit/>
          </a:bodyPr>
          <a:lstStyle/>
          <a:p>
            <a:pPr>
              <a:buFont typeface="Arial" panose="020B0604020202020204" pitchFamily="34" charset="0"/>
              <a:buChar char="•"/>
            </a:pPr>
            <a:r>
              <a:rPr lang="it-IT" sz="1800" b="0" dirty="0" smtClean="0"/>
              <a:t>In Francia </a:t>
            </a:r>
            <a:r>
              <a:rPr lang="it-IT" sz="1800" b="0" dirty="0"/>
              <a:t>un milione di persone, di confessioni diverse e estrazioni sociali differenti, sono scese in piazza per dire no al matrimonio omosessuale. Eppure per i media francesi “tutto il Paese” vuole le nozze gay. </a:t>
            </a:r>
            <a:endParaRPr lang="it-IT" sz="1800" b="0" dirty="0" smtClean="0"/>
          </a:p>
          <a:p>
            <a:pPr>
              <a:buFont typeface="Arial" panose="020B0604020202020204" pitchFamily="34" charset="0"/>
              <a:buChar char="•"/>
            </a:pPr>
            <a:endParaRPr lang="it-IT" sz="1800" b="0" dirty="0" smtClean="0"/>
          </a:p>
          <a:p>
            <a:pPr>
              <a:buFont typeface="Arial" panose="020B0604020202020204" pitchFamily="34" charset="0"/>
              <a:buChar char="•"/>
            </a:pPr>
            <a:endParaRPr lang="it-IT" sz="1800" b="0" dirty="0"/>
          </a:p>
          <a:p>
            <a:pPr>
              <a:buFont typeface="Arial" panose="020B0604020202020204" pitchFamily="34" charset="0"/>
              <a:buChar char="•"/>
            </a:pPr>
            <a:endParaRPr lang="it-IT" sz="1800" b="0" dirty="0" smtClean="0"/>
          </a:p>
          <a:p>
            <a:pPr>
              <a:buFont typeface="Arial" panose="020B0604020202020204" pitchFamily="34" charset="0"/>
              <a:buChar char="•"/>
            </a:pPr>
            <a:endParaRPr lang="it-IT" sz="1800" b="0" dirty="0"/>
          </a:p>
          <a:p>
            <a:pPr>
              <a:buFont typeface="Arial" panose="020B0604020202020204" pitchFamily="34" charset="0"/>
              <a:buChar char="•"/>
            </a:pPr>
            <a:endParaRPr lang="it-IT" sz="1800" b="0" dirty="0" smtClean="0"/>
          </a:p>
        </p:txBody>
      </p:sp>
      <p:pic>
        <p:nvPicPr>
          <p:cNvPr id="9218" name="Picture 2" descr="http://images.wired.it/wp-content/uploads/2014/02/1391787180_eluana-engla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149080"/>
            <a:ext cx="3245422" cy="181202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lastampa.it/rf/image_lowres/Pub/p3/2014/01/27/Italia/Foto/RitagliWeb/c7ea0e6edd75ee01d4d2692a027ad80c-kyND-U10304915085520kH-568x320@LaStampa.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132856"/>
            <a:ext cx="3240360" cy="1825556"/>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827584" y="2322746"/>
            <a:ext cx="3960440" cy="1200329"/>
          </a:xfrm>
          <a:prstGeom prst="rect">
            <a:avLst/>
          </a:prstGeom>
          <a:noFill/>
        </p:spPr>
        <p:txBody>
          <a:bodyPr wrap="square" rtlCol="0">
            <a:spAutoFit/>
          </a:bodyPr>
          <a:lstStyle/>
          <a:p>
            <a:pPr marL="285750" indent="-285750">
              <a:buFont typeface="Arial" panose="020B0604020202020204" pitchFamily="34" charset="0"/>
              <a:buChar char="•"/>
            </a:pPr>
            <a:r>
              <a:rPr lang="it-IT" dirty="0"/>
              <a:t>Questo approccio manipolativo alla realtà è ben visibile anche in Italia. Prima nel 2005, con il referendum sulla Legge 40</a:t>
            </a:r>
            <a:r>
              <a:rPr lang="it-IT" dirty="0" smtClean="0"/>
              <a:t>…</a:t>
            </a:r>
            <a:endParaRPr lang="it-IT" dirty="0"/>
          </a:p>
        </p:txBody>
      </p:sp>
      <p:sp>
        <p:nvSpPr>
          <p:cNvPr id="5" name="CasellaDiTesto 4"/>
          <p:cNvSpPr txBox="1"/>
          <p:nvPr/>
        </p:nvSpPr>
        <p:spPr>
          <a:xfrm>
            <a:off x="4644008" y="4581128"/>
            <a:ext cx="3939540" cy="646331"/>
          </a:xfrm>
          <a:prstGeom prst="rect">
            <a:avLst/>
          </a:prstGeom>
          <a:noFill/>
        </p:spPr>
        <p:txBody>
          <a:bodyPr wrap="none" rtlCol="0">
            <a:spAutoFit/>
          </a:bodyPr>
          <a:lstStyle/>
          <a:p>
            <a:pPr marL="285750" indent="-285750">
              <a:buFont typeface="Arial" panose="020B0604020202020204" pitchFamily="34" charset="0"/>
              <a:buChar char="•"/>
            </a:pPr>
            <a:r>
              <a:rPr lang="it-IT" dirty="0"/>
              <a:t>… poi nel 2009 con </a:t>
            </a:r>
            <a:r>
              <a:rPr lang="it-IT" dirty="0" err="1"/>
              <a:t>Eluana</a:t>
            </a:r>
            <a:r>
              <a:rPr lang="it-IT" dirty="0"/>
              <a:t> </a:t>
            </a:r>
            <a:r>
              <a:rPr lang="it-IT" dirty="0" err="1"/>
              <a:t>Englaro</a:t>
            </a:r>
            <a:r>
              <a:rPr lang="it-IT" dirty="0"/>
              <a:t>.</a:t>
            </a:r>
          </a:p>
          <a:p>
            <a:endParaRPr lang="it-IT" dirty="0"/>
          </a:p>
        </p:txBody>
      </p:sp>
    </p:spTree>
    <p:extLst>
      <p:ext uri="{BB962C8B-B14F-4D97-AF65-F5344CB8AC3E}">
        <p14:creationId xmlns:p14="http://schemas.microsoft.com/office/powerpoint/2010/main" val="816309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Media: nemici della </a:t>
            </a:r>
            <a:r>
              <a:rPr lang="it-IT" dirty="0"/>
              <a:t>famiglia </a:t>
            </a:r>
            <a:r>
              <a:rPr lang="it-IT" dirty="0" smtClean="0"/>
              <a:t>o alleati</a:t>
            </a:r>
            <a:r>
              <a:rPr lang="it-IT" dirty="0"/>
              <a:t>?</a:t>
            </a:r>
          </a:p>
        </p:txBody>
      </p:sp>
      <p:sp>
        <p:nvSpPr>
          <p:cNvPr id="3" name="Segnaposto contenuto 2"/>
          <p:cNvSpPr>
            <a:spLocks noGrp="1"/>
          </p:cNvSpPr>
          <p:nvPr>
            <p:ph idx="1"/>
          </p:nvPr>
        </p:nvSpPr>
        <p:spPr>
          <a:xfrm>
            <a:off x="822960" y="1100628"/>
            <a:ext cx="7853496" cy="3984556"/>
          </a:xfrm>
        </p:spPr>
        <p:txBody>
          <a:bodyPr>
            <a:normAutofit/>
          </a:bodyPr>
          <a:lstStyle/>
          <a:p>
            <a:pPr>
              <a:buFont typeface="Arial" panose="020B0604020202020204" pitchFamily="34" charset="0"/>
              <a:buChar char="•"/>
            </a:pPr>
            <a:r>
              <a:rPr lang="it-IT" sz="1800" b="0" dirty="0" smtClean="0"/>
              <a:t>Per tornare </a:t>
            </a:r>
            <a:r>
              <a:rPr lang="it-IT" sz="1800" b="0" dirty="0"/>
              <a:t>all’esempio delle unioni tra persone dello stesso sesso, guardiamo al Family </a:t>
            </a:r>
            <a:r>
              <a:rPr lang="it-IT" sz="1800" b="0" dirty="0" err="1"/>
              <a:t>day</a:t>
            </a:r>
            <a:r>
              <a:rPr lang="it-IT" sz="1800" b="0" dirty="0"/>
              <a:t> del Circo Massimo, anno di grazia 2016: anche qui, il sentire di un vasto movimento popolare è sminuito dalla stampa </a:t>
            </a:r>
            <a:r>
              <a:rPr lang="it-IT" sz="1800" b="0" dirty="0" err="1"/>
              <a:t>mainstream</a:t>
            </a:r>
            <a:r>
              <a:rPr lang="it-IT" sz="1800" b="0" dirty="0"/>
              <a:t> rispetto alle piazze arcobaleno più ristrette ma astutamente riprese con obiettivi grandangolari.</a:t>
            </a:r>
            <a:endParaRPr lang="it-IT" sz="1800" b="1" dirty="0" smtClean="0"/>
          </a:p>
        </p:txBody>
      </p:sp>
      <p:pic>
        <p:nvPicPr>
          <p:cNvPr id="11266" name="Picture 2" descr="http://www.farodiroma.it/wp-content/uploads/2016/01/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64490">
            <a:off x="4679166" y="3081455"/>
            <a:ext cx="4107022"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1268" name="Picture 4" descr="http://www.difesapopolo.it/var/difesapopolo/storage/images/media2/foto/il-family-day-al-circo-massimo/family-day-6/2210616-1-ita-IT/family-day-6_imagefullwi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77274">
            <a:off x="564375" y="3035272"/>
            <a:ext cx="4107022" cy="2741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907030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Media: nemici della </a:t>
            </a:r>
            <a:r>
              <a:rPr lang="it-IT" dirty="0"/>
              <a:t>famiglia </a:t>
            </a:r>
            <a:r>
              <a:rPr lang="it-IT" dirty="0" smtClean="0"/>
              <a:t>o alleati</a:t>
            </a:r>
            <a:r>
              <a:rPr lang="it-IT" dirty="0"/>
              <a:t>?</a:t>
            </a:r>
          </a:p>
        </p:txBody>
      </p:sp>
      <p:sp>
        <p:nvSpPr>
          <p:cNvPr id="3" name="Segnaposto contenuto 2"/>
          <p:cNvSpPr>
            <a:spLocks noGrp="1"/>
          </p:cNvSpPr>
          <p:nvPr>
            <p:ph idx="1"/>
          </p:nvPr>
        </p:nvSpPr>
        <p:spPr>
          <a:xfrm>
            <a:off x="822960" y="1100628"/>
            <a:ext cx="7853496" cy="3984556"/>
          </a:xfrm>
        </p:spPr>
        <p:txBody>
          <a:bodyPr>
            <a:normAutofit/>
          </a:bodyPr>
          <a:lstStyle/>
          <a:p>
            <a:pPr>
              <a:buFont typeface="Arial" panose="020B0604020202020204" pitchFamily="34" charset="0"/>
              <a:buChar char="•"/>
            </a:pPr>
            <a:r>
              <a:rPr lang="it-IT" sz="1800" b="0" dirty="0" smtClean="0"/>
              <a:t>Quanta fatica </a:t>
            </a:r>
            <a:r>
              <a:rPr lang="it-IT" sz="1800" b="0" dirty="0"/>
              <a:t>sulla carta stampata anche solo per riportare correttamente le cifre: il 99, 95 per cento delle famiglie rientra nella categoria “tradizionale”. Le </a:t>
            </a:r>
            <a:r>
              <a:rPr lang="it-IT" sz="1800" b="0" dirty="0" smtClean="0"/>
              <a:t>altre, cioè </a:t>
            </a:r>
            <a:r>
              <a:rPr lang="it-IT" sz="1800" b="0" dirty="0"/>
              <a:t>neppure </a:t>
            </a:r>
            <a:r>
              <a:rPr lang="it-IT" sz="1800" b="0" dirty="0" smtClean="0"/>
              <a:t>l’1, </a:t>
            </a:r>
            <a:r>
              <a:rPr lang="it-IT" sz="1800" b="0" dirty="0"/>
              <a:t>per cento sono le coppie omosessuali. Per non parlare dei dati del censimento che ci raffigurano una realtà </a:t>
            </a:r>
            <a:r>
              <a:rPr lang="it-IT" sz="1800" b="0" dirty="0" err="1"/>
              <a:t>ultraminoritaria</a:t>
            </a:r>
            <a:r>
              <a:rPr lang="it-IT" sz="1800" b="0" dirty="0"/>
              <a:t> fatta di poche migliaia di conviventi omosessuale di appena 600 figli di queste coppie.</a:t>
            </a:r>
            <a:endParaRPr lang="it-IT" sz="1800" b="1" dirty="0" smtClean="0"/>
          </a:p>
        </p:txBody>
      </p:sp>
      <p:pic>
        <p:nvPicPr>
          <p:cNvPr id="12290" name="Picture 2" descr="http://www.odontoiatrika.it/wp-content/uploads/2014/11/clinica-famigl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852936"/>
            <a:ext cx="5513995" cy="3672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632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Aldous</a:t>
            </a:r>
            <a:r>
              <a:rPr lang="it-IT" dirty="0"/>
              <a:t> </a:t>
            </a:r>
            <a:r>
              <a:rPr lang="it-IT" dirty="0" err="1"/>
              <a:t>Huxley</a:t>
            </a:r>
            <a:r>
              <a:rPr lang="it-IT" dirty="0" smtClean="0"/>
              <a:t> – </a:t>
            </a:r>
            <a:r>
              <a:rPr lang="it-IT" sz="1800" dirty="0"/>
              <a:t>Il mondo nuovo</a:t>
            </a:r>
            <a:r>
              <a:rPr lang="it-IT" sz="1800" i="1" dirty="0" smtClean="0"/>
              <a:t> (1932) </a:t>
            </a:r>
            <a:endParaRPr lang="it-IT" sz="1800" i="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499051" y="3988472"/>
            <a:ext cx="4609453" cy="2764426"/>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899592" y="1268760"/>
            <a:ext cx="7920880" cy="2862322"/>
          </a:xfrm>
          <a:prstGeom prst="rect">
            <a:avLst/>
          </a:prstGeom>
          <a:noFill/>
        </p:spPr>
        <p:txBody>
          <a:bodyPr wrap="square" rtlCol="0">
            <a:spAutoFit/>
          </a:bodyPr>
          <a:lstStyle/>
          <a:p>
            <a:pPr marL="342900" indent="-342900">
              <a:buFont typeface="Arial" panose="020B0604020202020204" pitchFamily="34" charset="0"/>
              <a:buChar char="•"/>
            </a:pPr>
            <a:r>
              <a:rPr lang="it-IT" sz="2000" b="1" dirty="0"/>
              <a:t>Gli embrioni umani vengono prodotti e fatti sviluppare in apposite fabbriche secondo quote prestabilite e pianificate dai coordinatori mondiali e non esistono più vincoli familiari di alcun tipo (“ognuno appartiene a tutti</a:t>
            </a:r>
            <a:r>
              <a:rPr lang="it-IT" sz="2000" b="1" dirty="0" smtClean="0"/>
              <a:t>”).</a:t>
            </a:r>
          </a:p>
          <a:p>
            <a:pPr marL="342900" indent="-342900">
              <a:buFont typeface="Arial" panose="020B0604020202020204" pitchFamily="34" charset="0"/>
              <a:buChar char="•"/>
            </a:pPr>
            <a:endParaRPr lang="it-IT" sz="2000" b="1" dirty="0"/>
          </a:p>
          <a:p>
            <a:pPr marL="342900" indent="-342900">
              <a:buFont typeface="Arial" panose="020B0604020202020204" pitchFamily="34" charset="0"/>
              <a:buChar char="•"/>
            </a:pPr>
            <a:r>
              <a:rPr lang="it-IT" sz="2000" b="1" dirty="0"/>
              <a:t>Gli esseri umani in questa società sono divisi in caste, create tramite un ritardo controllato dello sviluppo degli embrioni ottenuto tramite privazione dell'ossigeno, in modo da influenzarne il futuro sviluppo fisico e intellettivo</a:t>
            </a:r>
          </a:p>
        </p:txBody>
      </p:sp>
    </p:spTree>
    <p:extLst>
      <p:ext uri="{BB962C8B-B14F-4D97-AF65-F5344CB8AC3E}">
        <p14:creationId xmlns:p14="http://schemas.microsoft.com/office/powerpoint/2010/main" val="3887978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VITA PRIMA, ALLA FINE E DURANTE</a:t>
            </a:r>
            <a:r>
              <a:rPr lang="it-IT" dirty="0" smtClean="0"/>
              <a:t>…</a:t>
            </a:r>
            <a:endParaRPr lang="it-IT" dirty="0"/>
          </a:p>
        </p:txBody>
      </p:sp>
      <p:sp>
        <p:nvSpPr>
          <p:cNvPr id="3" name="Segnaposto contenuto 2"/>
          <p:cNvSpPr>
            <a:spLocks noGrp="1"/>
          </p:cNvSpPr>
          <p:nvPr>
            <p:ph idx="1"/>
          </p:nvPr>
        </p:nvSpPr>
        <p:spPr>
          <a:xfrm>
            <a:off x="822960" y="1100628"/>
            <a:ext cx="7853496" cy="1608292"/>
          </a:xfrm>
        </p:spPr>
        <p:txBody>
          <a:bodyPr>
            <a:normAutofit/>
          </a:bodyPr>
          <a:lstStyle/>
          <a:p>
            <a:pPr>
              <a:buFont typeface="Arial" panose="020B0604020202020204" pitchFamily="34" charset="0"/>
              <a:buChar char="•"/>
            </a:pPr>
            <a:r>
              <a:rPr lang="it-IT" sz="1800" b="0" dirty="0" smtClean="0"/>
              <a:t>La </a:t>
            </a:r>
            <a:r>
              <a:rPr lang="it-IT" sz="1800" b="0" dirty="0"/>
              <a:t>sfida più grande che ci troviamo di fronte è il confronto sulla nostra visione di uomo, ovvero il suo valore e la sua dignità in ogni sua condizione esistenziale. Per questo anche le parole che usiamo sono importanti, anzi, fondamentali. perché il lessico ci definisce e definisce la realtà che ci circonda</a:t>
            </a:r>
            <a:r>
              <a:rPr lang="it-IT" sz="1800" b="0" dirty="0" smtClean="0"/>
              <a:t>.</a:t>
            </a:r>
          </a:p>
        </p:txBody>
      </p:sp>
      <p:sp>
        <p:nvSpPr>
          <p:cNvPr id="4" name="CasellaDiTesto 3"/>
          <p:cNvSpPr txBox="1"/>
          <p:nvPr/>
        </p:nvSpPr>
        <p:spPr>
          <a:xfrm>
            <a:off x="827584" y="2715885"/>
            <a:ext cx="3600400" cy="2585323"/>
          </a:xfrm>
          <a:prstGeom prst="rect">
            <a:avLst/>
          </a:prstGeom>
          <a:noFill/>
        </p:spPr>
        <p:txBody>
          <a:bodyPr wrap="square" rtlCol="0">
            <a:spAutoFit/>
          </a:bodyPr>
          <a:lstStyle/>
          <a:p>
            <a:pPr marL="285750" indent="-285750">
              <a:buFont typeface="Arial" panose="020B0604020202020204" pitchFamily="34" charset="0"/>
              <a:buChar char="•"/>
            </a:pPr>
            <a:r>
              <a:rPr lang="it-IT" dirty="0"/>
              <a:t>L’informazione sui temi etici e antropologici sembra seguire binari prestabiliti, in cui quella che viene presentata è la presunta “opinione maggioritaria”, senza dare spazio al Paese reale, all’Italia profonda…</a:t>
            </a:r>
          </a:p>
          <a:p>
            <a:endParaRPr lang="it-IT" dirty="0"/>
          </a:p>
        </p:txBody>
      </p:sp>
      <p:pic>
        <p:nvPicPr>
          <p:cNvPr id="3074" name="Picture 2" descr="http://www.rivistapolitica.eu/wp-content/uploads/opinione-pubblica-e14219370856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2532382"/>
            <a:ext cx="4229010"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5323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VITA PRIMA, ALLA FINE E DURANTE</a:t>
            </a:r>
            <a:r>
              <a:rPr lang="it-IT" dirty="0" smtClean="0"/>
              <a:t>…</a:t>
            </a:r>
            <a:endParaRPr lang="it-IT" dirty="0"/>
          </a:p>
        </p:txBody>
      </p:sp>
      <p:sp>
        <p:nvSpPr>
          <p:cNvPr id="3" name="Segnaposto contenuto 2"/>
          <p:cNvSpPr>
            <a:spLocks noGrp="1"/>
          </p:cNvSpPr>
          <p:nvPr>
            <p:ph idx="1"/>
          </p:nvPr>
        </p:nvSpPr>
        <p:spPr>
          <a:xfrm>
            <a:off x="822960" y="1100628"/>
            <a:ext cx="7853496" cy="1608292"/>
          </a:xfrm>
        </p:spPr>
        <p:txBody>
          <a:bodyPr>
            <a:normAutofit/>
          </a:bodyPr>
          <a:lstStyle/>
          <a:p>
            <a:pPr>
              <a:buFont typeface="Arial" panose="020B0604020202020204" pitchFamily="34" charset="0"/>
              <a:buChar char="•"/>
            </a:pPr>
            <a:r>
              <a:rPr lang="it-IT" sz="1800" b="0" dirty="0"/>
              <a:t>I media e la carta stampata in particolare, sono proprio in questo frangente ancor più responsabili della costruzione del senso sociale di un Paese e condizionano molti aspetti della vita quotidiana delle persone</a:t>
            </a:r>
            <a:r>
              <a:rPr lang="it-IT" sz="1800" b="0" dirty="0" smtClean="0"/>
              <a:t>.</a:t>
            </a:r>
          </a:p>
        </p:txBody>
      </p:sp>
      <p:sp>
        <p:nvSpPr>
          <p:cNvPr id="4" name="CasellaDiTesto 3"/>
          <p:cNvSpPr txBox="1"/>
          <p:nvPr/>
        </p:nvSpPr>
        <p:spPr>
          <a:xfrm>
            <a:off x="3923928" y="2060848"/>
            <a:ext cx="4824536" cy="3003899"/>
          </a:xfrm>
          <a:prstGeom prst="rect">
            <a:avLst/>
          </a:prstGeom>
          <a:noFill/>
        </p:spPr>
        <p:txBody>
          <a:bodyPr wrap="square" rtlCol="0">
            <a:spAutoFit/>
          </a:bodyPr>
          <a:lstStyle/>
          <a:p>
            <a:pPr marL="285750" indent="-285750">
              <a:buFont typeface="Arial" panose="020B0604020202020204" pitchFamily="34" charset="0"/>
              <a:buChar char="•"/>
            </a:pPr>
            <a:r>
              <a:rPr lang="it-IT" sz="1720" dirty="0" smtClean="0"/>
              <a:t>Le </a:t>
            </a:r>
            <a:r>
              <a:rPr lang="it-IT" sz="1720" dirty="0"/>
              <a:t>informazioni che vengono trasmesse, soprattutto quando si riferiscono a temi sociali, sono spesso viziate da alcuni peccati originali: </a:t>
            </a:r>
            <a:r>
              <a:rPr lang="it-IT" sz="1720" dirty="0" err="1"/>
              <a:t>emotivismo</a:t>
            </a:r>
            <a:r>
              <a:rPr lang="it-IT" sz="1720" dirty="0"/>
              <a:t>, spettacolarizzazione, scarsa documentazione, superficialità, ideologizzazione. </a:t>
            </a:r>
            <a:endParaRPr lang="it-IT" sz="1720" dirty="0" smtClean="0"/>
          </a:p>
          <a:p>
            <a:pPr marL="285750" indent="-285750">
              <a:buFont typeface="Arial" panose="020B0604020202020204" pitchFamily="34" charset="0"/>
              <a:buChar char="•"/>
            </a:pPr>
            <a:r>
              <a:rPr lang="it-IT" sz="1720" dirty="0" smtClean="0"/>
              <a:t>Si </a:t>
            </a:r>
            <a:r>
              <a:rPr lang="it-IT" sz="1720" dirty="0"/>
              <a:t>tende a veicolare messaggi univoci, senza appello e senza contraddittorio, privilegiando una sola fonte e rimbalzandone il comunicato stampa, amplificando le distorsioni e dilatando le semplificazioni</a:t>
            </a:r>
          </a:p>
        </p:txBody>
      </p:sp>
      <p:pic>
        <p:nvPicPr>
          <p:cNvPr id="4098" name="Picture 2" descr="http://www.lavocedellemarche.it/wordpress/wordpress/wp-content/uploads/2014/02/numero-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160" r="2322"/>
          <a:stretch/>
        </p:blipFill>
        <p:spPr bwMode="auto">
          <a:xfrm>
            <a:off x="395536" y="2060848"/>
            <a:ext cx="3483033"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581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VITA PRIMA, ALLA FINE E DURANTE</a:t>
            </a:r>
            <a:r>
              <a:rPr lang="it-IT" dirty="0" smtClean="0"/>
              <a:t>…</a:t>
            </a:r>
            <a:endParaRPr lang="it-IT" dirty="0"/>
          </a:p>
        </p:txBody>
      </p:sp>
      <p:sp>
        <p:nvSpPr>
          <p:cNvPr id="3" name="Segnaposto contenuto 2"/>
          <p:cNvSpPr>
            <a:spLocks noGrp="1"/>
          </p:cNvSpPr>
          <p:nvPr>
            <p:ph idx="1"/>
          </p:nvPr>
        </p:nvSpPr>
        <p:spPr>
          <a:xfrm>
            <a:off x="822960" y="1100628"/>
            <a:ext cx="7853496" cy="3984556"/>
          </a:xfrm>
        </p:spPr>
        <p:txBody>
          <a:bodyPr>
            <a:normAutofit/>
          </a:bodyPr>
          <a:lstStyle/>
          <a:p>
            <a:pPr>
              <a:buFont typeface="Arial" panose="020B0604020202020204" pitchFamily="34" charset="0"/>
              <a:buChar char="•"/>
            </a:pPr>
            <a:r>
              <a:rPr lang="it-IT" sz="1800" b="0" dirty="0"/>
              <a:t>Sono i media </a:t>
            </a:r>
            <a:r>
              <a:rPr lang="it-IT" sz="1800" b="0" dirty="0" smtClean="0"/>
              <a:t>ad </a:t>
            </a:r>
            <a:r>
              <a:rPr lang="it-IT" sz="1800" b="0" dirty="0"/>
              <a:t>avere la responsabilità di rendere “accessibili” i dati, le notizie, le opinioni al grande pubblico e le modalità con cui scelgono di farlo non sono affatto neutre: l’eutanasia diviene un’opera di pietà e l’aborto un’opzione praticabile in circostanze giustificabili, la coppia omosessuale automaticamente una famiglia con gli stessi diritti delle coppie eterosessuali</a:t>
            </a:r>
            <a:r>
              <a:rPr lang="it-IT" sz="1800" b="0" dirty="0" smtClean="0"/>
              <a:t>.</a:t>
            </a:r>
          </a:p>
        </p:txBody>
      </p:sp>
      <p:pic>
        <p:nvPicPr>
          <p:cNvPr id="5122" name="Picture 2" descr="http://www.ilgiornale.it/sites/default/files/foto/2015/03/17/1426615237-eutanas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996952"/>
            <a:ext cx="5328592" cy="355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6377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CONCLUSIONI PER ASPIRANTI POLITICI</a:t>
            </a:r>
          </a:p>
        </p:txBody>
      </p:sp>
      <p:sp>
        <p:nvSpPr>
          <p:cNvPr id="3" name="Segnaposto contenuto 2"/>
          <p:cNvSpPr>
            <a:spLocks noGrp="1"/>
          </p:cNvSpPr>
          <p:nvPr>
            <p:ph idx="1"/>
          </p:nvPr>
        </p:nvSpPr>
        <p:spPr>
          <a:xfrm>
            <a:off x="822960" y="1100628"/>
            <a:ext cx="7853496" cy="3984556"/>
          </a:xfrm>
        </p:spPr>
        <p:txBody>
          <a:bodyPr>
            <a:normAutofit/>
          </a:bodyPr>
          <a:lstStyle/>
          <a:p>
            <a:pPr>
              <a:buFont typeface="Arial" panose="020B0604020202020204" pitchFamily="34" charset="0"/>
              <a:buChar char="•"/>
            </a:pPr>
            <a:r>
              <a:rPr lang="it-IT" sz="1800" b="0" dirty="0" smtClean="0"/>
              <a:t>Cosa dire </a:t>
            </a:r>
            <a:r>
              <a:rPr lang="it-IT" sz="1800" b="0" dirty="0"/>
              <a:t>a chi si appresta a maneggiare le questioni della vita e della famiglia nello spazio pubblico, anche più strettamente politico</a:t>
            </a:r>
            <a:r>
              <a:rPr lang="it-IT" sz="1800" b="0" dirty="0" smtClean="0"/>
              <a:t>?</a:t>
            </a:r>
          </a:p>
          <a:p>
            <a:pPr marL="0" indent="0"/>
            <a:endParaRPr lang="it-IT" sz="1800" b="0" dirty="0"/>
          </a:p>
          <a:p>
            <a:pPr lvl="2">
              <a:buClrTx/>
              <a:buFont typeface="Wingdings" panose="05000000000000000000" pitchFamily="2" charset="2"/>
              <a:buChar char="ü"/>
            </a:pPr>
            <a:r>
              <a:rPr lang="it-IT" sz="1800" b="0" dirty="0" smtClean="0"/>
              <a:t> Occorre la </a:t>
            </a:r>
            <a:r>
              <a:rPr lang="it-IT" sz="1800" b="0" dirty="0"/>
              <a:t>piena consapevolezza del ruolo dei media e della carta stampata nella formazione del </a:t>
            </a:r>
            <a:r>
              <a:rPr lang="it-IT" sz="1800" b="0" dirty="0" smtClean="0"/>
              <a:t>consenso.</a:t>
            </a:r>
          </a:p>
          <a:p>
            <a:pPr lvl="2">
              <a:buClrTx/>
              <a:buFont typeface="Wingdings" panose="05000000000000000000" pitchFamily="2" charset="2"/>
              <a:buChar char="ü"/>
            </a:pPr>
            <a:endParaRPr lang="it-IT" sz="1800" b="0" dirty="0" smtClean="0"/>
          </a:p>
          <a:p>
            <a:pPr lvl="2">
              <a:buClrTx/>
              <a:buFont typeface="Wingdings" panose="05000000000000000000" pitchFamily="2" charset="2"/>
              <a:buChar char="ü"/>
            </a:pPr>
            <a:r>
              <a:rPr lang="it-IT" sz="1800" dirty="0" smtClean="0"/>
              <a:t> Bisogna </a:t>
            </a:r>
            <a:r>
              <a:rPr lang="it-IT" sz="1800" dirty="0"/>
              <a:t>sapere che la logica degli interessi, innanzitutto di natura </a:t>
            </a:r>
            <a:r>
              <a:rPr lang="it-IT" sz="1800" dirty="0" smtClean="0"/>
              <a:t>economica, </a:t>
            </a:r>
            <a:r>
              <a:rPr lang="it-IT" sz="1800" dirty="0"/>
              <a:t>guidano e condizionano le scelte della politica </a:t>
            </a:r>
            <a:r>
              <a:rPr lang="it-IT" sz="1800" dirty="0" smtClean="0"/>
              <a:t>e, </a:t>
            </a:r>
            <a:r>
              <a:rPr lang="it-IT" sz="1800" dirty="0"/>
              <a:t>se possibile, indirizzano attraverso le proprietà editoriali, la narrazione pubblica e le linee interpretative degli epifenomeni legati allo svolgersi della vita (al suo sorgere, nel durante e sino alla sua fine naturale) e alla costruzione della </a:t>
            </a:r>
            <a:r>
              <a:rPr lang="it-IT" sz="1800" dirty="0" smtClean="0"/>
              <a:t>famiglia.</a:t>
            </a:r>
            <a:endParaRPr lang="it-IT" sz="1800" b="0" dirty="0" smtClean="0"/>
          </a:p>
        </p:txBody>
      </p:sp>
    </p:spTree>
    <p:extLst>
      <p:ext uri="{BB962C8B-B14F-4D97-AF65-F5344CB8AC3E}">
        <p14:creationId xmlns:p14="http://schemas.microsoft.com/office/powerpoint/2010/main" val="2160477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CONCLUSIONI PER ASPIRANTI POLITICI</a:t>
            </a:r>
          </a:p>
        </p:txBody>
      </p:sp>
      <p:sp>
        <p:nvSpPr>
          <p:cNvPr id="3" name="Segnaposto contenuto 2"/>
          <p:cNvSpPr>
            <a:spLocks noGrp="1"/>
          </p:cNvSpPr>
          <p:nvPr>
            <p:ph idx="1"/>
          </p:nvPr>
        </p:nvSpPr>
        <p:spPr>
          <a:xfrm>
            <a:off x="539552" y="1100628"/>
            <a:ext cx="7853496" cy="1464276"/>
          </a:xfrm>
        </p:spPr>
        <p:txBody>
          <a:bodyPr>
            <a:normAutofit/>
          </a:bodyPr>
          <a:lstStyle/>
          <a:p>
            <a:pPr lvl="2">
              <a:buClrTx/>
              <a:buFont typeface="Wingdings" panose="05000000000000000000" pitchFamily="2" charset="2"/>
              <a:buChar char="ü"/>
            </a:pPr>
            <a:r>
              <a:rPr lang="it-IT" sz="1700" dirty="0" smtClean="0"/>
              <a:t> Che la </a:t>
            </a:r>
            <a:r>
              <a:rPr lang="it-IT" sz="1700" dirty="0"/>
              <a:t>consapevolezza della posta in gioco, ovvero la costruzione di una politica radicata attorno alla centralità della persona, rifiuti un’informazione ideologizzata, decodifichi le proposte che vengono da gruppi di potere e da lobby più o meno potenti, si confronti in punta di ragione e senza sensi di colpa o di presunta inferiorità sociale o culturale</a:t>
            </a:r>
            <a:r>
              <a:rPr lang="it-IT" sz="1700" dirty="0" smtClean="0"/>
              <a:t>.</a:t>
            </a:r>
            <a:endParaRPr lang="it-IT" sz="1700" b="0" dirty="0" smtClean="0"/>
          </a:p>
        </p:txBody>
      </p:sp>
      <p:sp>
        <p:nvSpPr>
          <p:cNvPr id="4" name="CasellaDiTesto 3"/>
          <p:cNvSpPr txBox="1"/>
          <p:nvPr/>
        </p:nvSpPr>
        <p:spPr>
          <a:xfrm>
            <a:off x="539552" y="2561175"/>
            <a:ext cx="3816424" cy="2446824"/>
          </a:xfrm>
          <a:prstGeom prst="rect">
            <a:avLst/>
          </a:prstGeom>
          <a:noFill/>
        </p:spPr>
        <p:txBody>
          <a:bodyPr wrap="square" rtlCol="0">
            <a:spAutoFit/>
          </a:bodyPr>
          <a:lstStyle/>
          <a:p>
            <a:pPr marL="403200" lvl="2" indent="-165600">
              <a:buFont typeface="Wingdings" panose="05000000000000000000" pitchFamily="2" charset="2"/>
              <a:buChar char="ü"/>
            </a:pPr>
            <a:r>
              <a:rPr lang="it-IT" sz="1700" dirty="0" smtClean="0"/>
              <a:t> Accetti </a:t>
            </a:r>
            <a:r>
              <a:rPr lang="it-IT" sz="1700" dirty="0"/>
              <a:t>la sfida in campo aperto nella consapevolezza che la stragrande maggioranza del popolo italiano ha un atteggiamento di fondo (tranne poche e agguerrite minoranze ideologizzate) che è pro vita e pro famiglia. E spetta agli altri, stampa compresa, dimostrare la presunzione contraria</a:t>
            </a:r>
            <a:r>
              <a:rPr lang="it-IT" sz="1700" dirty="0" smtClean="0"/>
              <a:t>.</a:t>
            </a:r>
            <a:endParaRPr lang="it-IT" dirty="0"/>
          </a:p>
        </p:txBody>
      </p:sp>
      <p:pic>
        <p:nvPicPr>
          <p:cNvPr id="7170" name="Picture 2" descr="http://www.diocesipalestrina.it/2009/images/stories/mani_aper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708920"/>
            <a:ext cx="4000500"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630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1800" dirty="0"/>
              <a:t>Il mondo nuovo</a:t>
            </a:r>
            <a:r>
              <a:rPr lang="it-IT" sz="1800" i="1" dirty="0"/>
              <a:t> (1932)</a:t>
            </a:r>
            <a:endParaRPr lang="it-IT" sz="1800" dirty="0"/>
          </a:p>
        </p:txBody>
      </p:sp>
      <p:sp>
        <p:nvSpPr>
          <p:cNvPr id="3" name="Segnaposto contenuto 2"/>
          <p:cNvSpPr>
            <a:spLocks noGrp="1"/>
          </p:cNvSpPr>
          <p:nvPr>
            <p:ph idx="1"/>
          </p:nvPr>
        </p:nvSpPr>
        <p:spPr>
          <a:xfrm>
            <a:off x="822960" y="1100628"/>
            <a:ext cx="4613136" cy="4056564"/>
          </a:xfrm>
        </p:spPr>
        <p:txBody>
          <a:bodyPr>
            <a:noAutofit/>
          </a:bodyPr>
          <a:lstStyle/>
          <a:p>
            <a:pPr>
              <a:buFont typeface="Arial" panose="020B0604020202020204" pitchFamily="34" charset="0"/>
              <a:buChar char="•"/>
            </a:pPr>
            <a:r>
              <a:rPr lang="it-IT" sz="1780" b="0" dirty="0" smtClean="0"/>
              <a:t>È </a:t>
            </a:r>
            <a:r>
              <a:rPr lang="it-IT" sz="1780" b="0" dirty="0"/>
              <a:t>solo fantascienza da antiquariato, oppure vi dice qualcosa sul nostro presente? Quanto è lontana la procreazione extrauterina del nostro orizzonte? </a:t>
            </a:r>
            <a:endParaRPr lang="it-IT" sz="1780" b="0" dirty="0" smtClean="0"/>
          </a:p>
          <a:p>
            <a:pPr>
              <a:buFont typeface="Arial" panose="020B0604020202020204" pitchFamily="34" charset="0"/>
              <a:buChar char="•"/>
            </a:pPr>
            <a:r>
              <a:rPr lang="it-IT" sz="1780" b="0" dirty="0" smtClean="0"/>
              <a:t>Cosa </a:t>
            </a:r>
            <a:r>
              <a:rPr lang="it-IT" sz="1780" b="0" dirty="0"/>
              <a:t>ne sarà del dibattito, pur decisivo sull’utero in affitto, quando uno scienziato e moderno tecnologo inventerà un utero artificiale (non abbiate dubbi, quel giorno arriverà), così da portare fuori dal corpo della donna la gravidanza, mentre agli esseri umani (donne e uomini) sarà data l’opportunità di fornire solo il proprio bagaglio genetico?</a:t>
            </a:r>
            <a:endParaRPr lang="it-IT" sz="1780" b="0" dirty="0" smtClean="0"/>
          </a:p>
        </p:txBody>
      </p:sp>
      <p:pic>
        <p:nvPicPr>
          <p:cNvPr id="1026" name="Picture 2" descr="C:\Users\riccardo.benotti\Desktop\Il-mondo-nuovo-di-Aldous-Huxl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5511" y="620688"/>
            <a:ext cx="2591971"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349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«profezia» DI </a:t>
            </a:r>
            <a:r>
              <a:rPr lang="it-IT" dirty="0" err="1" smtClean="0"/>
              <a:t>Zygmunt</a:t>
            </a:r>
            <a:r>
              <a:rPr lang="it-IT" dirty="0" smtClean="0"/>
              <a:t> </a:t>
            </a:r>
            <a:r>
              <a:rPr lang="it-IT" dirty="0" err="1" smtClean="0"/>
              <a:t>Bauman</a:t>
            </a:r>
            <a:endParaRPr lang="it-IT" sz="1800"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02466" y="3933056"/>
            <a:ext cx="4306038" cy="287069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899592" y="1268760"/>
            <a:ext cx="7920880" cy="2862322"/>
          </a:xfrm>
          <a:prstGeom prst="rect">
            <a:avLst/>
          </a:prstGeom>
          <a:noFill/>
        </p:spPr>
        <p:txBody>
          <a:bodyPr wrap="square" rtlCol="0">
            <a:spAutoFit/>
          </a:bodyPr>
          <a:lstStyle/>
          <a:p>
            <a:pPr marL="342900" indent="-342900">
              <a:buFont typeface="Arial" panose="020B0604020202020204" pitchFamily="34" charset="0"/>
              <a:buChar char="•"/>
            </a:pPr>
            <a:r>
              <a:rPr lang="it-IT" sz="2000" b="1" dirty="0" smtClean="0"/>
              <a:t>«Il successo </a:t>
            </a:r>
            <a:r>
              <a:rPr lang="it-IT" sz="2000" b="1" dirty="0"/>
              <a:t>nella vita di uomini e donne postmoderni dipende dalla velocità con cui riescono a sbarazzarsi di vecchie abitudini piuttosto che da quella con  cui ne acquisiscono di </a:t>
            </a:r>
            <a:r>
              <a:rPr lang="it-IT" sz="2000" b="1" dirty="0" smtClean="0"/>
              <a:t>nuove».</a:t>
            </a:r>
          </a:p>
          <a:p>
            <a:pPr marL="342900" indent="-342900">
              <a:buFont typeface="Arial" panose="020B0604020202020204" pitchFamily="34" charset="0"/>
              <a:buChar char="•"/>
            </a:pPr>
            <a:endParaRPr lang="it-IT" sz="2000" b="1" dirty="0"/>
          </a:p>
          <a:p>
            <a:pPr marL="342900" indent="-342900">
              <a:buFont typeface="Arial" panose="020B0604020202020204" pitchFamily="34" charset="0"/>
              <a:buChar char="•"/>
            </a:pPr>
            <a:r>
              <a:rPr lang="it-IT" sz="2000" b="1" dirty="0" smtClean="0"/>
              <a:t>«La cultura </a:t>
            </a:r>
            <a:r>
              <a:rPr lang="it-IT" sz="2000" b="1" dirty="0"/>
              <a:t>della modernità liquida non si offre più come una cultura dell’apprendimento e dell’accumulazione così come accadeva per le culture a cui sono soliti fare riferimento gli storici e gli etnografi. Appare invece come una cultura del disimpegno, della discontinuità e della </a:t>
            </a:r>
            <a:r>
              <a:rPr lang="it-IT" sz="2000" b="1" dirty="0" smtClean="0"/>
              <a:t>dimenticanza».</a:t>
            </a:r>
            <a:endParaRPr lang="it-IT" sz="2000" b="1" dirty="0"/>
          </a:p>
        </p:txBody>
      </p:sp>
    </p:spTree>
    <p:extLst>
      <p:ext uri="{BB962C8B-B14F-4D97-AF65-F5344CB8AC3E}">
        <p14:creationId xmlns:p14="http://schemas.microsoft.com/office/powerpoint/2010/main" val="2277818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«profezia» DI </a:t>
            </a:r>
            <a:r>
              <a:rPr lang="it-IT" dirty="0" err="1" smtClean="0"/>
              <a:t>Zygmunt</a:t>
            </a:r>
            <a:r>
              <a:rPr lang="it-IT" dirty="0" smtClean="0"/>
              <a:t> </a:t>
            </a:r>
            <a:r>
              <a:rPr lang="it-IT" dirty="0" err="1" smtClean="0"/>
              <a:t>Bauman</a:t>
            </a:r>
            <a:endParaRPr lang="it-IT" sz="1800" i="1" dirty="0"/>
          </a:p>
        </p:txBody>
      </p:sp>
      <p:sp>
        <p:nvSpPr>
          <p:cNvPr id="5" name="CasellaDiTesto 4"/>
          <p:cNvSpPr txBox="1"/>
          <p:nvPr/>
        </p:nvSpPr>
        <p:spPr>
          <a:xfrm>
            <a:off x="899592" y="1268760"/>
            <a:ext cx="7920880" cy="3170099"/>
          </a:xfrm>
          <a:prstGeom prst="rect">
            <a:avLst/>
          </a:prstGeom>
          <a:noFill/>
        </p:spPr>
        <p:txBody>
          <a:bodyPr wrap="square" rtlCol="0">
            <a:spAutoFit/>
          </a:bodyPr>
          <a:lstStyle/>
          <a:p>
            <a:pPr marL="342900" indent="-342900">
              <a:buFont typeface="Arial" panose="020B0604020202020204" pitchFamily="34" charset="0"/>
              <a:buChar char="•"/>
            </a:pPr>
            <a:r>
              <a:rPr lang="it-IT" sz="2000" b="1" dirty="0" smtClean="0"/>
              <a:t>«In </a:t>
            </a:r>
            <a:r>
              <a:rPr lang="it-IT" sz="2000" b="1" dirty="0"/>
              <a:t>questo tipo di cultura e nelle strategie delle politiche della vita che essa valorizza e promuove, non c’è molto spazio per gli ideali. Ancora meno spazio c’è per gli ideali che suggeriscono uno sforzo a lungo-termine, continuo e sostenuto da piccoli passi capaci di portare fiduciosamente verso risultati </a:t>
            </a:r>
            <a:r>
              <a:rPr lang="it-IT" sz="2000" b="1" dirty="0" smtClean="0"/>
              <a:t>lontani».</a:t>
            </a:r>
          </a:p>
          <a:p>
            <a:pPr marL="342900" indent="-342900">
              <a:buFont typeface="Arial" panose="020B0604020202020204" pitchFamily="34" charset="0"/>
              <a:buChar char="•"/>
            </a:pPr>
            <a:endParaRPr lang="it-IT" sz="2000" b="1" dirty="0" smtClean="0"/>
          </a:p>
          <a:p>
            <a:pPr marL="342900" indent="-342900">
              <a:buFont typeface="Arial" panose="020B0604020202020204" pitchFamily="34" charset="0"/>
              <a:buChar char="•"/>
            </a:pPr>
            <a:endParaRPr lang="it-IT" sz="2000" b="1" dirty="0"/>
          </a:p>
          <a:p>
            <a:pPr marL="342900" indent="-342900">
              <a:buFont typeface="Arial" panose="020B0604020202020204" pitchFamily="34" charset="0"/>
              <a:buChar char="•"/>
            </a:pPr>
            <a:r>
              <a:rPr lang="it-IT" sz="2000" b="1" dirty="0" smtClean="0"/>
              <a:t>«La </a:t>
            </a:r>
            <a:r>
              <a:rPr lang="it-IT" sz="2000" b="1" dirty="0"/>
              <a:t>vostra macchina fa la revisione ogni anno, perché non dovrebbe farla anche la vostra coppia</a:t>
            </a:r>
            <a:r>
              <a:rPr lang="it-IT" sz="2000" b="1" dirty="0" smtClean="0"/>
              <a:t>? È proprio </a:t>
            </a:r>
            <a:r>
              <a:rPr lang="it-IT" sz="2000" b="1" dirty="0"/>
              <a:t>così. Ciò che vale per la macchina vale anche per la </a:t>
            </a:r>
            <a:r>
              <a:rPr lang="it-IT" sz="2000" b="1" dirty="0" smtClean="0"/>
              <a:t>coppia».</a:t>
            </a:r>
          </a:p>
        </p:txBody>
      </p:sp>
    </p:spTree>
    <p:extLst>
      <p:ext uri="{BB962C8B-B14F-4D97-AF65-F5344CB8AC3E}">
        <p14:creationId xmlns:p14="http://schemas.microsoft.com/office/powerpoint/2010/main" val="601243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«profezia» DI </a:t>
            </a:r>
            <a:r>
              <a:rPr lang="it-IT" dirty="0" err="1" smtClean="0"/>
              <a:t>Zygmunt</a:t>
            </a:r>
            <a:r>
              <a:rPr lang="it-IT" dirty="0" smtClean="0"/>
              <a:t> </a:t>
            </a:r>
            <a:r>
              <a:rPr lang="it-IT" dirty="0" err="1" smtClean="0"/>
              <a:t>Bauman</a:t>
            </a:r>
            <a:endParaRPr lang="it-IT" sz="1800" i="1" dirty="0"/>
          </a:p>
        </p:txBody>
      </p:sp>
      <p:sp>
        <p:nvSpPr>
          <p:cNvPr id="5" name="CasellaDiTesto 4"/>
          <p:cNvSpPr txBox="1"/>
          <p:nvPr/>
        </p:nvSpPr>
        <p:spPr>
          <a:xfrm>
            <a:off x="899592" y="1268760"/>
            <a:ext cx="7920880" cy="1938992"/>
          </a:xfrm>
          <a:prstGeom prst="rect">
            <a:avLst/>
          </a:prstGeom>
          <a:noFill/>
        </p:spPr>
        <p:txBody>
          <a:bodyPr wrap="square" rtlCol="0">
            <a:spAutoFit/>
          </a:bodyPr>
          <a:lstStyle/>
          <a:p>
            <a:pPr marL="342900" indent="-342900">
              <a:buFont typeface="Arial" panose="020B0604020202020204" pitchFamily="34" charset="0"/>
              <a:buChar char="•"/>
            </a:pPr>
            <a:r>
              <a:rPr lang="it-IT" sz="2000" b="1" dirty="0" smtClean="0"/>
              <a:t>«Ci </a:t>
            </a:r>
            <a:r>
              <a:rPr lang="it-IT" sz="2000" b="1" dirty="0"/>
              <a:t>sono così tante macchine nuove e migliori in giro, più belle e attraenti, più facili da far funzionare e più scattanti. È tempo di pensare a un cambio. È tempo di consegnare la vecchia macchina alla rottamazione. In ogni caso, non era destinata né pensata per durare per sempre – o no? Siamo consumatori in una società di </a:t>
            </a:r>
            <a:r>
              <a:rPr lang="it-IT" sz="2000" b="1" dirty="0" smtClean="0"/>
              <a:t>consumatori».</a:t>
            </a:r>
            <a:endParaRPr lang="it-IT" sz="2000" b="1" dirty="0"/>
          </a:p>
        </p:txBody>
      </p:sp>
      <p:pic>
        <p:nvPicPr>
          <p:cNvPr id="2050" name="Picture 2" descr="C:\Users\riccardo.benotti\Desktop\fi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1700" y="3207752"/>
            <a:ext cx="5976664" cy="3379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437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Rifiuti e «cultura dello scarto»</a:t>
            </a:r>
            <a:endParaRPr lang="it-IT" dirty="0"/>
          </a:p>
        </p:txBody>
      </p:sp>
      <p:sp>
        <p:nvSpPr>
          <p:cNvPr id="3" name="Segnaposto contenuto 2"/>
          <p:cNvSpPr>
            <a:spLocks noGrp="1"/>
          </p:cNvSpPr>
          <p:nvPr>
            <p:ph idx="1"/>
          </p:nvPr>
        </p:nvSpPr>
        <p:spPr/>
        <p:txBody>
          <a:bodyPr>
            <a:normAutofit/>
          </a:bodyPr>
          <a:lstStyle/>
          <a:p>
            <a:pPr>
              <a:buFont typeface="Arial" panose="020B0604020202020204" pitchFamily="34" charset="0"/>
              <a:buChar char="•"/>
            </a:pPr>
            <a:r>
              <a:rPr lang="it-IT" sz="1800" b="0" dirty="0" smtClean="0"/>
              <a:t>Persone </a:t>
            </a:r>
            <a:r>
              <a:rPr lang="it-IT" sz="1800" b="0" dirty="0"/>
              <a:t>come </a:t>
            </a:r>
            <a:r>
              <a:rPr lang="it-IT" sz="1800" b="0" dirty="0" smtClean="0"/>
              <a:t>«rifiuti». </a:t>
            </a:r>
            <a:r>
              <a:rPr lang="it-IT" sz="1800" b="0" dirty="0"/>
              <a:t>Inevitabile l’eco delle parole di Papa Francesco e della sua denuncia del sistema internazionale nel quale siamo immersi che vive della logica dello scarto e considera uomini, donne e bambini non funzionali al progetto come </a:t>
            </a:r>
            <a:r>
              <a:rPr lang="it-IT" sz="1800" b="0" dirty="0" smtClean="0"/>
              <a:t>«</a:t>
            </a:r>
            <a:r>
              <a:rPr lang="it-IT" sz="1800" dirty="0" smtClean="0"/>
              <a:t>scarti</a:t>
            </a:r>
            <a:r>
              <a:rPr lang="it-IT" sz="1800" b="0" dirty="0" smtClean="0"/>
              <a:t>». </a:t>
            </a:r>
            <a:r>
              <a:rPr lang="it-IT" sz="1800" b="0" dirty="0"/>
              <a:t>Rifiuti per </a:t>
            </a:r>
            <a:r>
              <a:rPr lang="it-IT" sz="1800" b="0" dirty="0" err="1"/>
              <a:t>Bauman</a:t>
            </a:r>
            <a:r>
              <a:rPr lang="it-IT" sz="1800" b="0" dirty="0"/>
              <a:t>, scarti per il Papa.</a:t>
            </a:r>
          </a:p>
          <a:p>
            <a:pPr>
              <a:buFont typeface="Arial" panose="020B0604020202020204" pitchFamily="34" charset="0"/>
              <a:buChar char="•"/>
            </a:pPr>
            <a:r>
              <a:rPr lang="it-IT" sz="1800" b="0" dirty="0" smtClean="0"/>
              <a:t>Nei </a:t>
            </a:r>
            <a:r>
              <a:rPr lang="it-IT" sz="1800" b="0" dirty="0"/>
              <a:t>rifiuti destinati alla spazzatura sociale ci sono anche i matrimoni e le famiglie. </a:t>
            </a:r>
            <a:endParaRPr lang="it-IT" sz="1800" b="0" dirty="0" smtClean="0"/>
          </a:p>
          <a:p>
            <a:pPr>
              <a:buFont typeface="Arial" panose="020B0604020202020204" pitchFamily="34" charset="0"/>
              <a:buChar char="•"/>
            </a:pPr>
            <a:r>
              <a:rPr lang="it-IT" sz="1800" b="0" dirty="0"/>
              <a:t>Nell’universo di </a:t>
            </a:r>
            <a:r>
              <a:rPr lang="it-IT" sz="1800" b="0" dirty="0" err="1"/>
              <a:t>Bauman</a:t>
            </a:r>
            <a:r>
              <a:rPr lang="it-IT" sz="1800" b="0" dirty="0"/>
              <a:t> (che poi è il nostro) non c’è nulla di solido, tutto è liquido e come tale scivola via. Sta a noi galleggiare in questo universo liquido senza punti fermi, come una zattera in perenne balìa delle </a:t>
            </a:r>
            <a:r>
              <a:rPr lang="it-IT" sz="1800" b="0" dirty="0" smtClean="0"/>
              <a:t>onde.</a:t>
            </a:r>
          </a:p>
        </p:txBody>
      </p:sp>
    </p:spTree>
    <p:extLst>
      <p:ext uri="{BB962C8B-B14F-4D97-AF65-F5344CB8AC3E}">
        <p14:creationId xmlns:p14="http://schemas.microsoft.com/office/powerpoint/2010/main" val="3322960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Rifiuti e «cultura dello scarto»</a:t>
            </a:r>
            <a:endParaRPr lang="it-IT" dirty="0"/>
          </a:p>
        </p:txBody>
      </p:sp>
      <p:sp>
        <p:nvSpPr>
          <p:cNvPr id="3" name="Segnaposto contenuto 2"/>
          <p:cNvSpPr>
            <a:spLocks noGrp="1"/>
          </p:cNvSpPr>
          <p:nvPr>
            <p:ph idx="1"/>
          </p:nvPr>
        </p:nvSpPr>
        <p:spPr/>
        <p:txBody>
          <a:bodyPr>
            <a:normAutofit/>
          </a:bodyPr>
          <a:lstStyle/>
          <a:p>
            <a:pPr>
              <a:buFont typeface="Arial" panose="020B0604020202020204" pitchFamily="34" charset="0"/>
              <a:buChar char="•"/>
            </a:pPr>
            <a:r>
              <a:rPr lang="it-IT" sz="1800" b="0" dirty="0" smtClean="0"/>
              <a:t>Valore emblematico </a:t>
            </a:r>
            <a:r>
              <a:rPr lang="it-IT" sz="1800" b="0" dirty="0"/>
              <a:t>che il paradigma della modernità liquida ha assunto in Occidente come corollario o espressione dell’individualismo esasperato e del relativismo imperante. </a:t>
            </a:r>
            <a:endParaRPr lang="it-IT" sz="1800" b="0" dirty="0" smtClean="0"/>
          </a:p>
          <a:p>
            <a:pPr>
              <a:buFont typeface="Arial" panose="020B0604020202020204" pitchFamily="34" charset="0"/>
              <a:buChar char="•"/>
            </a:pPr>
            <a:r>
              <a:rPr lang="it-IT" sz="1800" b="0" dirty="0" smtClean="0"/>
              <a:t>Tanto </a:t>
            </a:r>
            <a:r>
              <a:rPr lang="it-IT" sz="1800" b="0" dirty="0"/>
              <a:t>da farci porre </a:t>
            </a:r>
            <a:r>
              <a:rPr lang="it-IT" sz="1800" b="0" dirty="0" smtClean="0"/>
              <a:t>l’interrogativo </a:t>
            </a:r>
            <a:r>
              <a:rPr lang="it-IT" sz="1800" b="0" dirty="0"/>
              <a:t>se questi ultimi siano il prodotto o, al contrario, la causa dell’altro. Ma è come chiedersi se sia nato primo l’uovo o la gallina. Domanda spazzata via dalla consapevolezza che il relativismo, l’individualismo e la modernità liquida sono sotto i nostri occhi e fanno parte del nostro orizzonte sociale</a:t>
            </a:r>
            <a:r>
              <a:rPr lang="it-IT" sz="1800" b="0" dirty="0" smtClean="0"/>
              <a:t>.</a:t>
            </a:r>
          </a:p>
        </p:txBody>
      </p:sp>
      <p:pic>
        <p:nvPicPr>
          <p:cNvPr id="3074" name="Picture 2" descr="C:\Users\riccardo.benotti\Desktop\083712249-fa201e60-52b5-411e-a372-d31d1d8988b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767256"/>
            <a:ext cx="6338143"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788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Domande per il futuro</a:t>
            </a:r>
            <a:endParaRPr lang="it-IT" dirty="0"/>
          </a:p>
        </p:txBody>
      </p:sp>
      <p:sp>
        <p:nvSpPr>
          <p:cNvPr id="3" name="Segnaposto contenuto 2"/>
          <p:cNvSpPr>
            <a:spLocks noGrp="1"/>
          </p:cNvSpPr>
          <p:nvPr>
            <p:ph idx="1"/>
          </p:nvPr>
        </p:nvSpPr>
        <p:spPr>
          <a:xfrm>
            <a:off x="822960" y="1100628"/>
            <a:ext cx="4037072" cy="3840540"/>
          </a:xfrm>
        </p:spPr>
        <p:txBody>
          <a:bodyPr>
            <a:normAutofit/>
          </a:bodyPr>
          <a:lstStyle/>
          <a:p>
            <a:pPr>
              <a:buFont typeface="Arial" panose="020B0604020202020204" pitchFamily="34" charset="0"/>
              <a:buChar char="•"/>
            </a:pPr>
            <a:r>
              <a:rPr lang="it-IT" sz="1800" b="0" dirty="0"/>
              <a:t>In quale direzione si muovono oggi la ricerca scientifica, le applicazioni tecnologiche e la finanza che le sorregge nella speranza di trarre dei profitti? Di sicuro l’opzione è quella legata alle applicazioni della genetica e della riproduzione umana, dove il capitale internazionale intravede la possibilità di ingenti guadagni con un tasso di rischio finanziario compatibile con i tempi duri della recessione </a:t>
            </a:r>
            <a:r>
              <a:rPr lang="it-IT" sz="1800" b="0" dirty="0" smtClean="0"/>
              <a:t>globale.</a:t>
            </a:r>
          </a:p>
        </p:txBody>
      </p:sp>
      <p:pic>
        <p:nvPicPr>
          <p:cNvPr id="4098" name="Picture 2" descr="http://prospect.rsc.org/blogs/cw/wp-content/uploads/2009/07/looking-molecular-structure-3696469-ji.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731" r="16919"/>
          <a:stretch/>
        </p:blipFill>
        <p:spPr bwMode="auto">
          <a:xfrm>
            <a:off x="5106634" y="1052736"/>
            <a:ext cx="3732414"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3059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oli">
  <a:themeElements>
    <a:clrScheme name="Angoli">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oli">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ol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465</TotalTime>
  <Words>2110</Words>
  <Application>Microsoft Office PowerPoint</Application>
  <PresentationFormat>Presentazione su schermo (4:3)</PresentationFormat>
  <Paragraphs>101</Paragraphs>
  <Slides>24</Slides>
  <Notes>0</Notes>
  <HiddenSlides>0</HiddenSlides>
  <MMClips>0</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Angoli</vt:lpstr>
      <vt:lpstr>Vita e famiglia alla prova della carta stampata</vt:lpstr>
      <vt:lpstr>Aldous Huxley – Il mondo nuovo (1932) </vt:lpstr>
      <vt:lpstr>Il mondo nuovo (1932)</vt:lpstr>
      <vt:lpstr>LA «profezia» DI Zygmunt Bauman</vt:lpstr>
      <vt:lpstr>LA «profezia» DI Zygmunt Bauman</vt:lpstr>
      <vt:lpstr>LA «profezia» DI Zygmunt Bauman</vt:lpstr>
      <vt:lpstr>Rifiuti e «cultura dello scarto»</vt:lpstr>
      <vt:lpstr>Rifiuti e «cultura dello scarto»</vt:lpstr>
      <vt:lpstr>Domande per il futuro</vt:lpstr>
      <vt:lpstr>Domande per il futuro</vt:lpstr>
      <vt:lpstr>Media: nemici della famiglia o alleati?</vt:lpstr>
      <vt:lpstr>Media: nemici della famiglia o alleati?</vt:lpstr>
      <vt:lpstr>Media: nemici della famiglia o alleati?</vt:lpstr>
      <vt:lpstr>La famiglia fra modernità e tradizione</vt:lpstr>
      <vt:lpstr>La famiglia fra modernità e tradizione</vt:lpstr>
      <vt:lpstr>La famiglia fra modernità e tradizione</vt:lpstr>
      <vt:lpstr>Media: nemici della famiglia o alleati?</vt:lpstr>
      <vt:lpstr>Media: nemici della famiglia o alleati?</vt:lpstr>
      <vt:lpstr>Media: nemici della famiglia o alleati?</vt:lpstr>
      <vt:lpstr>LA VITA PRIMA, ALLA FINE E DURANTE…</vt:lpstr>
      <vt:lpstr>LA VITA PRIMA, ALLA FINE E DURANTE…</vt:lpstr>
      <vt:lpstr>LA VITA PRIMA, ALLA FINE E DURANTE…</vt:lpstr>
      <vt:lpstr>CONCLUSIONI PER ASPIRANTI POLITICI</vt:lpstr>
      <vt:lpstr>CONCLUSIONI PER ASPIRANTI POLITICI</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L’informazione religiosa: come comunica la Chiesa</dc:title>
  <dc:creator>Riccardo Benotti</dc:creator>
  <cp:lastModifiedBy>Domenico Delle Foglie</cp:lastModifiedBy>
  <cp:revision>126</cp:revision>
  <cp:lastPrinted>2014-05-15T14:21:21Z</cp:lastPrinted>
  <dcterms:created xsi:type="dcterms:W3CDTF">2014-03-13T08:24:30Z</dcterms:created>
  <dcterms:modified xsi:type="dcterms:W3CDTF">2016-02-20T10:15:14Z</dcterms:modified>
</cp:coreProperties>
</file>