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30" r:id="rId2"/>
    <p:sldId id="309" r:id="rId3"/>
    <p:sldId id="266" r:id="rId4"/>
    <p:sldId id="349" r:id="rId5"/>
    <p:sldId id="347" r:id="rId6"/>
    <p:sldId id="320" r:id="rId7"/>
    <p:sldId id="346" r:id="rId8"/>
    <p:sldId id="350" r:id="rId9"/>
    <p:sldId id="318" r:id="rId10"/>
    <p:sldId id="319" r:id="rId11"/>
    <p:sldId id="300" r:id="rId12"/>
    <p:sldId id="298" r:id="rId13"/>
    <p:sldId id="301" r:id="rId14"/>
    <p:sldId id="313" r:id="rId15"/>
    <p:sldId id="302" r:id="rId16"/>
    <p:sldId id="305" r:id="rId17"/>
    <p:sldId id="335" r:id="rId18"/>
    <p:sldId id="341" r:id="rId19"/>
    <p:sldId id="342" r:id="rId20"/>
    <p:sldId id="343" r:id="rId21"/>
    <p:sldId id="314" r:id="rId22"/>
    <p:sldId id="317" r:id="rId23"/>
    <p:sldId id="351" r:id="rId24"/>
    <p:sldId id="352" r:id="rId25"/>
    <p:sldId id="353" r:id="rId26"/>
    <p:sldId id="354" r:id="rId27"/>
    <p:sldId id="355" r:id="rId28"/>
    <p:sldId id="267" r:id="rId29"/>
    <p:sldId id="268" r:id="rId30"/>
    <p:sldId id="269" r:id="rId31"/>
    <p:sldId id="271" r:id="rId32"/>
    <p:sldId id="275" r:id="rId33"/>
    <p:sldId id="270" r:id="rId34"/>
    <p:sldId id="276" r:id="rId35"/>
    <p:sldId id="277" r:id="rId36"/>
    <p:sldId id="279" r:id="rId37"/>
    <p:sldId id="280" r:id="rId38"/>
    <p:sldId id="285" r:id="rId39"/>
    <p:sldId id="282" r:id="rId40"/>
    <p:sldId id="283" r:id="rId41"/>
    <p:sldId id="272" r:id="rId42"/>
    <p:sldId id="273" r:id="rId43"/>
    <p:sldId id="288" r:id="rId44"/>
    <p:sldId id="356" r:id="rId4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76" autoAdjust="0"/>
    <p:restoredTop sz="94660"/>
  </p:normalViewPr>
  <p:slideViewPr>
    <p:cSldViewPr>
      <p:cViewPr varScale="1">
        <p:scale>
          <a:sx n="95" d="100"/>
          <a:sy n="95" d="100"/>
        </p:scale>
        <p:origin x="-1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'tab6.1'!$H$2</c:f>
              <c:strCache>
                <c:ptCount val="1"/>
                <c:pt idx="0">
                  <c:v>Totale</c:v>
                </c:pt>
              </c:strCache>
            </c:strRef>
          </c:tx>
          <c:invertIfNegative val="0"/>
          <c:cat>
            <c:strRef>
              <c:f>'tab6.1'!$G$3:$G$34</c:f>
              <c:strCache>
                <c:ptCount val="32"/>
                <c:pt idx="0">
                  <c:v>'80</c:v>
                </c:pt>
                <c:pt idx="1">
                  <c:v>'81</c:v>
                </c:pt>
                <c:pt idx="2">
                  <c:v>'82</c:v>
                </c:pt>
                <c:pt idx="3">
                  <c:v>'83</c:v>
                </c:pt>
                <c:pt idx="4">
                  <c:v>'84</c:v>
                </c:pt>
                <c:pt idx="5">
                  <c:v>'85</c:v>
                </c:pt>
                <c:pt idx="6">
                  <c:v>'86</c:v>
                </c:pt>
                <c:pt idx="7">
                  <c:v>'87</c:v>
                </c:pt>
                <c:pt idx="8">
                  <c:v>'88</c:v>
                </c:pt>
                <c:pt idx="9">
                  <c:v>'89</c:v>
                </c:pt>
                <c:pt idx="10">
                  <c:v>'90</c:v>
                </c:pt>
                <c:pt idx="11">
                  <c:v>'91</c:v>
                </c:pt>
                <c:pt idx="12">
                  <c:v>'92</c:v>
                </c:pt>
                <c:pt idx="13">
                  <c:v>'93</c:v>
                </c:pt>
                <c:pt idx="14">
                  <c:v>'94</c:v>
                </c:pt>
                <c:pt idx="15">
                  <c:v>'95</c:v>
                </c:pt>
                <c:pt idx="16">
                  <c:v>'96</c:v>
                </c:pt>
                <c:pt idx="17">
                  <c:v>'97</c:v>
                </c:pt>
                <c:pt idx="18">
                  <c:v>'98</c:v>
                </c:pt>
                <c:pt idx="19">
                  <c:v>'99</c:v>
                </c:pt>
                <c:pt idx="20">
                  <c:v>'00</c:v>
                </c:pt>
                <c:pt idx="21">
                  <c:v>'01</c:v>
                </c:pt>
                <c:pt idx="22">
                  <c:v>'02</c:v>
                </c:pt>
                <c:pt idx="23">
                  <c:v>'03</c:v>
                </c:pt>
                <c:pt idx="24">
                  <c:v>'04</c:v>
                </c:pt>
                <c:pt idx="25">
                  <c:v>'05</c:v>
                </c:pt>
                <c:pt idx="26">
                  <c:v>'06</c:v>
                </c:pt>
                <c:pt idx="27">
                  <c:v>'07</c:v>
                </c:pt>
                <c:pt idx="28">
                  <c:v>'08</c:v>
                </c:pt>
                <c:pt idx="29">
                  <c:v>'09</c:v>
                </c:pt>
                <c:pt idx="30">
                  <c:v>'10</c:v>
                </c:pt>
                <c:pt idx="31">
                  <c:v>'11</c:v>
                </c:pt>
              </c:strCache>
            </c:strRef>
          </c:cat>
          <c:val>
            <c:numRef>
              <c:f>'tab6.1'!$H$3:$H$34</c:f>
              <c:numCache>
                <c:formatCode>#,##0</c:formatCode>
                <c:ptCount val="32"/>
                <c:pt idx="0">
                  <c:v>95803.0</c:v>
                </c:pt>
                <c:pt idx="1">
                  <c:v>102836.0</c:v>
                </c:pt>
                <c:pt idx="2">
                  <c:v>105927.0</c:v>
                </c:pt>
                <c:pt idx="3">
                  <c:v>112743.0</c:v>
                </c:pt>
                <c:pt idx="4">
                  <c:v>112884.0</c:v>
                </c:pt>
                <c:pt idx="5">
                  <c:v>117887.0</c:v>
                </c:pt>
                <c:pt idx="6">
                  <c:v>122352.0</c:v>
                </c:pt>
                <c:pt idx="7">
                  <c:v>128175.0</c:v>
                </c:pt>
                <c:pt idx="8">
                  <c:v>135665.0</c:v>
                </c:pt>
                <c:pt idx="9">
                  <c:v>140496.0</c:v>
                </c:pt>
                <c:pt idx="10">
                  <c:v>144917.0</c:v>
                </c:pt>
                <c:pt idx="11">
                  <c:v>143641.0</c:v>
                </c:pt>
                <c:pt idx="12">
                  <c:v>142855.0</c:v>
                </c:pt>
                <c:pt idx="13">
                  <c:v>142171.0</c:v>
                </c:pt>
                <c:pt idx="14">
                  <c:v>143823.0</c:v>
                </c:pt>
                <c:pt idx="15">
                  <c:v>141789.0</c:v>
                </c:pt>
                <c:pt idx="16">
                  <c:v>142288.0</c:v>
                </c:pt>
                <c:pt idx="17">
                  <c:v>141737.0</c:v>
                </c:pt>
                <c:pt idx="18">
                  <c:v>145263.0</c:v>
                </c:pt>
                <c:pt idx="19">
                  <c:v>142506.0</c:v>
                </c:pt>
                <c:pt idx="20">
                  <c:v>150066.0</c:v>
                </c:pt>
                <c:pt idx="21">
                  <c:v>153905.0</c:v>
                </c:pt>
                <c:pt idx="22">
                  <c:v>164023.0</c:v>
                </c:pt>
                <c:pt idx="23">
                  <c:v>161828.0</c:v>
                </c:pt>
                <c:pt idx="24">
                  <c:v>164026.0</c:v>
                </c:pt>
                <c:pt idx="25">
                  <c:v>175248.0</c:v>
                </c:pt>
                <c:pt idx="26">
                  <c:v>192002.0</c:v>
                </c:pt>
                <c:pt idx="27">
                  <c:v>208376.0</c:v>
                </c:pt>
                <c:pt idx="28">
                  <c:v>221115.0</c:v>
                </c:pt>
                <c:pt idx="29">
                  <c:v>226527.0</c:v>
                </c:pt>
                <c:pt idx="30">
                  <c:v>225632.0</c:v>
                </c:pt>
                <c:pt idx="31">
                  <c:v>228094.0</c:v>
                </c:pt>
              </c:numCache>
            </c:numRef>
          </c:val>
        </c:ser>
        <c:ser>
          <c:idx val="1"/>
          <c:order val="1"/>
          <c:tx>
            <c:strRef>
              <c:f>'tab6.1'!$I$2</c:f>
              <c:strCache>
                <c:ptCount val="1"/>
                <c:pt idx="0">
                  <c:v>Ricercatori</c:v>
                </c:pt>
              </c:strCache>
            </c:strRef>
          </c:tx>
          <c:invertIfNegative val="0"/>
          <c:cat>
            <c:strRef>
              <c:f>'tab6.1'!$G$3:$G$34</c:f>
              <c:strCache>
                <c:ptCount val="32"/>
                <c:pt idx="0">
                  <c:v>'80</c:v>
                </c:pt>
                <c:pt idx="1">
                  <c:v>'81</c:v>
                </c:pt>
                <c:pt idx="2">
                  <c:v>'82</c:v>
                </c:pt>
                <c:pt idx="3">
                  <c:v>'83</c:v>
                </c:pt>
                <c:pt idx="4">
                  <c:v>'84</c:v>
                </c:pt>
                <c:pt idx="5">
                  <c:v>'85</c:v>
                </c:pt>
                <c:pt idx="6">
                  <c:v>'86</c:v>
                </c:pt>
                <c:pt idx="7">
                  <c:v>'87</c:v>
                </c:pt>
                <c:pt idx="8">
                  <c:v>'88</c:v>
                </c:pt>
                <c:pt idx="9">
                  <c:v>'89</c:v>
                </c:pt>
                <c:pt idx="10">
                  <c:v>'90</c:v>
                </c:pt>
                <c:pt idx="11">
                  <c:v>'91</c:v>
                </c:pt>
                <c:pt idx="12">
                  <c:v>'92</c:v>
                </c:pt>
                <c:pt idx="13">
                  <c:v>'93</c:v>
                </c:pt>
                <c:pt idx="14">
                  <c:v>'94</c:v>
                </c:pt>
                <c:pt idx="15">
                  <c:v>'95</c:v>
                </c:pt>
                <c:pt idx="16">
                  <c:v>'96</c:v>
                </c:pt>
                <c:pt idx="17">
                  <c:v>'97</c:v>
                </c:pt>
                <c:pt idx="18">
                  <c:v>'98</c:v>
                </c:pt>
                <c:pt idx="19">
                  <c:v>'99</c:v>
                </c:pt>
                <c:pt idx="20">
                  <c:v>'00</c:v>
                </c:pt>
                <c:pt idx="21">
                  <c:v>'01</c:v>
                </c:pt>
                <c:pt idx="22">
                  <c:v>'02</c:v>
                </c:pt>
                <c:pt idx="23">
                  <c:v>'03</c:v>
                </c:pt>
                <c:pt idx="24">
                  <c:v>'04</c:v>
                </c:pt>
                <c:pt idx="25">
                  <c:v>'05</c:v>
                </c:pt>
                <c:pt idx="26">
                  <c:v>'06</c:v>
                </c:pt>
                <c:pt idx="27">
                  <c:v>'07</c:v>
                </c:pt>
                <c:pt idx="28">
                  <c:v>'08</c:v>
                </c:pt>
                <c:pt idx="29">
                  <c:v>'09</c:v>
                </c:pt>
                <c:pt idx="30">
                  <c:v>'10</c:v>
                </c:pt>
                <c:pt idx="31">
                  <c:v>'11</c:v>
                </c:pt>
              </c:strCache>
            </c:strRef>
          </c:cat>
          <c:val>
            <c:numRef>
              <c:f>'tab6.1'!$I$3:$I$34</c:f>
              <c:numCache>
                <c:formatCode>#,##0</c:formatCode>
                <c:ptCount val="32"/>
                <c:pt idx="0">
                  <c:v>46999.0</c:v>
                </c:pt>
                <c:pt idx="1">
                  <c:v>52060.0</c:v>
                </c:pt>
                <c:pt idx="2">
                  <c:v>56707.0</c:v>
                </c:pt>
                <c:pt idx="3">
                  <c:v>63021.0</c:v>
                </c:pt>
                <c:pt idx="4">
                  <c:v>61979.0</c:v>
                </c:pt>
                <c:pt idx="5">
                  <c:v>63759.0</c:v>
                </c:pt>
                <c:pt idx="6">
                  <c:v>67844.0</c:v>
                </c:pt>
                <c:pt idx="7">
                  <c:v>70556.0</c:v>
                </c:pt>
                <c:pt idx="8">
                  <c:v>74833.0</c:v>
                </c:pt>
                <c:pt idx="9">
                  <c:v>76074.0</c:v>
                </c:pt>
                <c:pt idx="10">
                  <c:v>77876.0</c:v>
                </c:pt>
                <c:pt idx="11">
                  <c:v>75238.0</c:v>
                </c:pt>
                <c:pt idx="12">
                  <c:v>74422.0</c:v>
                </c:pt>
                <c:pt idx="13">
                  <c:v>74434.0</c:v>
                </c:pt>
                <c:pt idx="14">
                  <c:v>75722.0</c:v>
                </c:pt>
                <c:pt idx="15">
                  <c:v>75536.0</c:v>
                </c:pt>
                <c:pt idx="16">
                  <c:v>76441.0</c:v>
                </c:pt>
                <c:pt idx="17">
                  <c:v>76057.0</c:v>
                </c:pt>
                <c:pt idx="18">
                  <c:v>64639.0</c:v>
                </c:pt>
                <c:pt idx="19">
                  <c:v>64886.0</c:v>
                </c:pt>
                <c:pt idx="20">
                  <c:v>66110.0</c:v>
                </c:pt>
                <c:pt idx="21">
                  <c:v>66702.0</c:v>
                </c:pt>
                <c:pt idx="22">
                  <c:v>71242.0</c:v>
                </c:pt>
                <c:pt idx="23">
                  <c:v>70332.0</c:v>
                </c:pt>
                <c:pt idx="24">
                  <c:v>72012.0</c:v>
                </c:pt>
                <c:pt idx="25">
                  <c:v>82489.0</c:v>
                </c:pt>
                <c:pt idx="26">
                  <c:v>88430.0</c:v>
                </c:pt>
                <c:pt idx="27">
                  <c:v>93000.0</c:v>
                </c:pt>
                <c:pt idx="28">
                  <c:v>95766.0</c:v>
                </c:pt>
                <c:pt idx="29">
                  <c:v>101840.0</c:v>
                </c:pt>
                <c:pt idx="30">
                  <c:v>103424.0</c:v>
                </c:pt>
                <c:pt idx="31">
                  <c:v>106151.0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1729336"/>
        <c:axId val="-2140264872"/>
      </c:barChart>
      <c:catAx>
        <c:axId val="-2121729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it-IT"/>
          </a:p>
        </c:txPr>
        <c:crossAx val="-2140264872"/>
        <c:crosses val="autoZero"/>
        <c:auto val="1"/>
        <c:lblAlgn val="ctr"/>
        <c:lblOffset val="100"/>
        <c:noMultiLvlLbl val="0"/>
      </c:catAx>
      <c:valAx>
        <c:axId val="-21402648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-212172933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8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3CBB3-D6EA-4493-A1FA-304D409E5E7D}" type="datetimeFigureOut">
              <a:rPr lang="it-IT" smtClean="0"/>
              <a:t>12/01/15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E91C3-FAED-4F8A-938C-A6CD5B71E91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95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rket_value" TargetMode="External"/><Relationship Id="rId4" Type="http://schemas.openxmlformats.org/officeDocument/2006/relationships/hyperlink" Target="http://en.wikipedia.org/wiki/Per_capita" TargetMode="External"/><Relationship Id="rId5" Type="http://schemas.openxmlformats.org/officeDocument/2006/relationships/hyperlink" Target="http://en.wikipedia.org/wiki/Standard_of_living" TargetMode="External"/><Relationship Id="rId6" Type="http://schemas.openxmlformats.org/officeDocument/2006/relationships/hyperlink" Target="http://en.wikipedia.org/wiki/Gross_domestic_product%23cite_note-2" TargetMode="External"/><Relationship Id="rId7" Type="http://schemas.openxmlformats.org/officeDocument/2006/relationships/hyperlink" Target="http://en.wikipedia.org/wiki/Gross_domestic_product%23cite_note-3" TargetMode="External"/><Relationship Id="rId8" Type="http://schemas.openxmlformats.org/officeDocument/2006/relationships/hyperlink" Target="http://en.wikipedia.org/wiki/Gross_domestic_product%23Standard_of_living_and_GDP" TargetMode="External"/><Relationship Id="rId9" Type="http://schemas.openxmlformats.org/officeDocument/2006/relationships/hyperlink" Target="http://en.wikipedia.org/wiki/Gross_domestic_income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E91C3-FAED-4F8A-938C-A6CD5B71E91C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577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Gross domestic product</a:t>
            </a:r>
            <a:r>
              <a:rPr lang="en-US" dirty="0" smtClean="0"/>
              <a:t> (</a:t>
            </a:r>
            <a:r>
              <a:rPr lang="en-US" b="1" dirty="0" smtClean="0"/>
              <a:t>GDP</a:t>
            </a:r>
            <a:r>
              <a:rPr lang="en-US" dirty="0" smtClean="0"/>
              <a:t>) is the </a:t>
            </a:r>
            <a:r>
              <a:rPr lang="en-US" dirty="0" smtClean="0">
                <a:hlinkClick r:id="rId3" tooltip="Market value"/>
              </a:rPr>
              <a:t>market value</a:t>
            </a:r>
            <a:r>
              <a:rPr lang="en-US" dirty="0" smtClean="0"/>
              <a:t> of all officially recognized final goods and services produced within a country in a year, or other given period of time. GDP </a:t>
            </a:r>
            <a:r>
              <a:rPr lang="en-US" dirty="0" smtClean="0">
                <a:hlinkClick r:id="rId4" tooltip="Per capita"/>
              </a:rPr>
              <a:t>per capita</a:t>
            </a:r>
            <a:r>
              <a:rPr lang="en-US" dirty="0" smtClean="0"/>
              <a:t> is often considered an indicator of a country's </a:t>
            </a:r>
            <a:r>
              <a:rPr lang="en-US" dirty="0" smtClean="0">
                <a:hlinkClick r:id="rId5" tooltip="Standard of living"/>
              </a:rPr>
              <a:t>standard of living</a:t>
            </a:r>
            <a:r>
              <a:rPr lang="en-US" dirty="0" smtClean="0"/>
              <a:t>.</a:t>
            </a:r>
            <a:r>
              <a:rPr lang="en-US" baseline="30000" dirty="0" smtClean="0">
                <a:hlinkClick r:id="rId6"/>
              </a:rPr>
              <a:t>[2]</a:t>
            </a:r>
            <a:r>
              <a:rPr lang="en-US" baseline="30000" dirty="0" smtClean="0">
                <a:hlinkClick r:id="rId7"/>
              </a:rPr>
              <a:t>[3]</a:t>
            </a:r>
            <a:endParaRPr lang="en-US" dirty="0" smtClean="0"/>
          </a:p>
          <a:p>
            <a:r>
              <a:rPr lang="en-US" dirty="0" smtClean="0"/>
              <a:t>GDP per capita is not a measure of personal income (</a:t>
            </a:r>
            <a:r>
              <a:rPr lang="en-US" i="1" dirty="0" smtClean="0"/>
              <a:t>See </a:t>
            </a:r>
            <a:r>
              <a:rPr lang="en-US" i="1" dirty="0" smtClean="0">
                <a:hlinkClick r:id="rId8" tooltip="Gross domestic product"/>
              </a:rPr>
              <a:t>Standard of living and GDP</a:t>
            </a:r>
            <a:r>
              <a:rPr lang="en-US" dirty="0" smtClean="0"/>
              <a:t>). </a:t>
            </a:r>
            <a:r>
              <a:rPr lang="en-US" smtClean="0"/>
              <a:t>Under economic theory, GDP per capita exactly equals the gross domestic income (GDI) per capita (</a:t>
            </a:r>
            <a:r>
              <a:rPr lang="en-US" i="1" smtClean="0"/>
              <a:t>See </a:t>
            </a:r>
            <a:r>
              <a:rPr lang="en-US" i="1" smtClean="0">
                <a:hlinkClick r:id="rId9" tooltip="Gross domestic income"/>
              </a:rPr>
              <a:t>Gross domestic income</a:t>
            </a:r>
            <a:r>
              <a:rPr lang="en-US" smtClean="0"/>
              <a:t>).</a:t>
            </a:r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E91C3-FAED-4F8A-938C-A6CD5B71E91C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98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7656-C9E4-4BF0-95BE-C97B3963DCE1}" type="datetimeFigureOut">
              <a:rPr lang="it-IT" smtClean="0"/>
              <a:t>12/01/15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65A9-BCC3-41FA-8421-AA6B464F4D0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7656-C9E4-4BF0-95BE-C97B3963DCE1}" type="datetimeFigureOut">
              <a:rPr lang="it-IT" smtClean="0"/>
              <a:t>12/01/15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65A9-BCC3-41FA-8421-AA6B464F4D0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7656-C9E4-4BF0-95BE-C97B3963DCE1}" type="datetimeFigureOut">
              <a:rPr lang="it-IT" smtClean="0"/>
              <a:t>12/01/15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65A9-BCC3-41FA-8421-AA6B464F4D0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7656-C9E4-4BF0-95BE-C97B3963DCE1}" type="datetimeFigureOut">
              <a:rPr lang="it-IT" smtClean="0"/>
              <a:t>12/01/15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65A9-BCC3-41FA-8421-AA6B464F4D0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7656-C9E4-4BF0-95BE-C97B3963DCE1}" type="datetimeFigureOut">
              <a:rPr lang="it-IT" smtClean="0"/>
              <a:t>12/01/15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65A9-BCC3-41FA-8421-AA6B464F4D0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7656-C9E4-4BF0-95BE-C97B3963DCE1}" type="datetimeFigureOut">
              <a:rPr lang="it-IT" smtClean="0"/>
              <a:t>12/01/15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65A9-BCC3-41FA-8421-AA6B464F4D0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7656-C9E4-4BF0-95BE-C97B3963DCE1}" type="datetimeFigureOut">
              <a:rPr lang="it-IT" smtClean="0"/>
              <a:t>12/01/15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65A9-BCC3-41FA-8421-AA6B464F4D0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7656-C9E4-4BF0-95BE-C97B3963DCE1}" type="datetimeFigureOut">
              <a:rPr lang="it-IT" smtClean="0"/>
              <a:t>12/01/15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65A9-BCC3-41FA-8421-AA6B464F4D0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7656-C9E4-4BF0-95BE-C97B3963DCE1}" type="datetimeFigureOut">
              <a:rPr lang="it-IT" smtClean="0"/>
              <a:t>12/01/15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65A9-BCC3-41FA-8421-AA6B464F4D0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7656-C9E4-4BF0-95BE-C97B3963DCE1}" type="datetimeFigureOut">
              <a:rPr lang="it-IT" smtClean="0"/>
              <a:t>12/01/15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65A9-BCC3-41FA-8421-AA6B464F4D0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7656-C9E4-4BF0-95BE-C97B3963DCE1}" type="datetimeFigureOut">
              <a:rPr lang="it-IT" smtClean="0"/>
              <a:t>12/01/15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65A9-BCC3-41FA-8421-AA6B464F4D0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17656-C9E4-4BF0-95BE-C97B3963DCE1}" type="datetimeFigureOut">
              <a:rPr lang="it-IT" smtClean="0"/>
              <a:t>12/01/15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465A9-BCC3-41FA-8421-AA6B464F4D0C}" type="slidenum">
              <a:rPr lang="it-IT" smtClean="0"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3528" y="1628800"/>
            <a:ext cx="85195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Investire </a:t>
            </a:r>
            <a:r>
              <a:rPr lang="it-IT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nella ricerca scientifica per uno sviluppo etico ed economico del Paese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522004" y="407707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smtClean="0"/>
              <a:t>Carlo </a:t>
            </a:r>
            <a:r>
              <a:rPr lang="it-IT" sz="2800" i="1" dirty="0" smtClean="0"/>
              <a:t>Federico Perno</a:t>
            </a:r>
            <a:endParaRPr lang="it-IT" sz="2800" i="1" dirty="0"/>
          </a:p>
        </p:txBody>
      </p:sp>
      <p:pic>
        <p:nvPicPr>
          <p:cNvPr id="1026" name="Picture 2" descr="http://t0.gstatic.com/images?q=tbn:ANd9GcTMJtdSUrIFxcgTs1Os7rRVhFLnuvPWWchotIQIZ-lLhGrkudAnL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8"/>
          <a:stretch/>
        </p:blipFill>
        <p:spPr bwMode="auto">
          <a:xfrm>
            <a:off x="3754252" y="4797152"/>
            <a:ext cx="1656184" cy="12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02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74440" y="116632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/>
              <a:t>Catechismo della Chiesa Cattolica (Art. 5 il Quinto comandamento)</a:t>
            </a:r>
            <a:endParaRPr lang="it-IT" sz="2000" dirty="0"/>
          </a:p>
          <a:p>
            <a:pPr algn="ctr"/>
            <a:r>
              <a:rPr lang="it-IT" sz="2000" b="1" dirty="0"/>
              <a:t>Il rispetto della persona e la ricerca </a:t>
            </a:r>
            <a:r>
              <a:rPr lang="it-IT" sz="2000" b="1" dirty="0" smtClean="0"/>
              <a:t>scientifica (i)</a:t>
            </a:r>
            <a:endParaRPr lang="it-IT" sz="2000" dirty="0"/>
          </a:p>
        </p:txBody>
      </p:sp>
      <p:sp>
        <p:nvSpPr>
          <p:cNvPr id="4" name="Rettangolo 3"/>
          <p:cNvSpPr/>
          <p:nvPr/>
        </p:nvSpPr>
        <p:spPr>
          <a:xfrm>
            <a:off x="395536" y="836712"/>
            <a:ext cx="84066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-285750" algn="just">
              <a:buFont typeface="Arial" panose="020B0604020202020204" pitchFamily="34" charset="0"/>
              <a:buChar char="•"/>
            </a:pPr>
            <a:r>
              <a:rPr lang="it-IT" b="1" dirty="0"/>
              <a:t> 2295 </a:t>
            </a:r>
            <a:r>
              <a:rPr lang="it-IT" dirty="0"/>
              <a:t>Le ricerche o sperimentazioni sull'essere umano non possono legittimare atti in se stessi contrari alla dignità delle persone e alla legge morale. L'eventuale consenso dei soggetti non giustifica simili atti. La sperimentazione sull'essere umano non è moralmente legittima se fa correre rischi sproporzionati o evitabili per la vita o l'integrità fisica e psichica dei soggetti. La sperimentazione sugli esseri umani non è conforme alla dignità della persona se, oltre tutto, viene fatta senza il consenso esplicito del soggetto o dei suoi aventi diritto</a:t>
            </a:r>
            <a:r>
              <a:rPr lang="it-IT" dirty="0" smtClean="0"/>
              <a:t>.</a:t>
            </a:r>
          </a:p>
          <a:p>
            <a:pPr algn="just"/>
            <a:endParaRPr lang="it-IT" dirty="0"/>
          </a:p>
          <a:p>
            <a:pPr marL="36000" indent="-285750" algn="just">
              <a:buFont typeface="Arial" panose="020B0604020202020204" pitchFamily="34" charset="0"/>
              <a:buChar char="•"/>
            </a:pPr>
            <a:r>
              <a:rPr lang="it-IT" b="1" dirty="0"/>
              <a:t> 2296 </a:t>
            </a:r>
            <a:r>
              <a:rPr lang="it-IT" dirty="0"/>
              <a:t>Il trapianto di organi è conforme alla legge morale se i danni e i rischi fisici e psichici in cui incorre il donatore sono proporzionati al bene che si cerca per il destinatario. La donazione di organi dopo la morte è un atto nobile e meritorio ed è da incoraggiare come manifestazione di generosa solidarietà. Non è moralmente accettabile se il donatore o i suoi aventi diritto non vi hanno dato il loro esplicito assenso. E' inoltre moralmente inammissibile provocare direttamente la mutilazione invalidante o la morte di un essere umano, sia pure per ritardare il decesso di altre persone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5" name="Picture 2" descr="Catechismo della Chiesa Cattol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56" y="6117999"/>
            <a:ext cx="2306960" cy="65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175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243805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presenza delle scienze nel Magistero attorno al Concilio Vaticano II</a:t>
            </a:r>
            <a:endParaRPr lang="it-IT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://www.agerecontra.it/public/press/wp-content/uploads/2011/08/papagiov_medium1-300x2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14686"/>
            <a:ext cx="5377780" cy="410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331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6" t="16446" r="18603" b="10448"/>
          <a:stretch/>
        </p:blipFill>
        <p:spPr bwMode="auto">
          <a:xfrm>
            <a:off x="-36512" y="188640"/>
            <a:ext cx="9141800" cy="60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555776" y="6381328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G. </a:t>
            </a:r>
            <a:r>
              <a:rPr lang="it-IT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Tanzella</a:t>
            </a:r>
            <a:r>
              <a:rPr lang="it-IT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-Nitti, IV workshop DISF </a:t>
            </a:r>
            <a:r>
              <a:rPr lang="it-IT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it-IT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Group, 2011</a:t>
            </a:r>
            <a:endParaRPr lang="it-IT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25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3" t="16408" r="20133" b="10416"/>
          <a:stretch/>
        </p:blipFill>
        <p:spPr bwMode="auto">
          <a:xfrm>
            <a:off x="467544" y="89762"/>
            <a:ext cx="8542844" cy="614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555776" y="6381328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G. </a:t>
            </a:r>
            <a:r>
              <a:rPr lang="it-IT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Tanzella</a:t>
            </a:r>
            <a:r>
              <a:rPr lang="it-IT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-Nitti, IV workshop DISF </a:t>
            </a:r>
            <a:r>
              <a:rPr lang="it-IT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it-IT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Group, 2011</a:t>
            </a:r>
            <a:endParaRPr lang="it-IT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5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3133" y="1026016"/>
            <a:ext cx="846634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«Ci parrebbe indispensabile oggi che dei cattolici convinti siano presenti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gran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numero in questo campo con pieno slancio di attività umana al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 di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orientarlo nel senso voluto dal Creatore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				       	         </a:t>
            </a:r>
            <a:r>
              <a:rPr lang="it-I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Giovanni XXIII, 1959)</a:t>
            </a:r>
          </a:p>
          <a:p>
            <a:pPr algn="just"/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compito proprio di uno scienziato cristiano) «porre lealmente la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questione dell’avvenire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terrestre dell’umanità e, come uomo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responsabile, concorrere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prepararlo, a preservarlo, a eliminare i rischi; pensiamo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 questa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solidarietà con le future generazioni sia una forma di carità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alla quale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molti peraltro sono oggi sensibili, all’interno del discorso ecologico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			                  </a:t>
            </a:r>
            <a:r>
              <a:rPr lang="it-I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Paolo VI, 1975)</a:t>
            </a:r>
          </a:p>
          <a:p>
            <a:pPr algn="just"/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invito ad una) «mobilitazione generale di tutti gli uomini e le donne di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buona volontà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(poiché la presente generazione si trova) «ad affrontare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 grande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sfida morale, che consiste nell’armonizzare i valori della scienza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valori della coscienza»</a:t>
            </a:r>
          </a:p>
          <a:p>
            <a:pPr algn="r"/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(Giovanni Paolo II, 1981, </a:t>
            </a:r>
            <a:r>
              <a:rPr 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it-IT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Hiroshima</a:t>
            </a:r>
            <a:r>
              <a:rPr lang="it-I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«Ecco allora la grande sfida delle Università cattoliche: fare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scienza nell'orizzonte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una razionalità vera, diversa da quella oggi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ampiamente dominante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secondo una ragione aperta alla questione della verità 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grandi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valori iscritti nell'essere stesso, aperta quindi al trascendente,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Dio » 		                                 </a:t>
            </a:r>
            <a:r>
              <a:rPr lang="it-I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Benedetto XVI, 25-11-2005</a:t>
            </a:r>
            <a:r>
              <a:rPr lang="it-I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-108519" y="255453"/>
            <a:ext cx="9252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Magistero stimola la presenza </a:t>
            </a:r>
            <a:r>
              <a:rPr lang="it-IT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cristiana nel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mondo scientifico</a:t>
            </a:r>
            <a:endParaRPr lang="it-IT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97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2564904"/>
            <a:ext cx="4752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Alcuni contributi essenziali provenienti dal Magistero di Giovanni Paolo II</a:t>
            </a:r>
            <a:endParaRPr lang="it-IT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s://encrypted-tbn3.gstatic.com/images?q=tbn:ANd9GcTYqSEPqzuOoxt8VoGu052VqXlok-_7-uANOhFwiFPIpziJyfc-8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517331" cy="519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846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-36512" y="44624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 Discorso della Cattedrale di Colonia, 15 novembre 1980</a:t>
            </a:r>
            <a:endParaRPr lang="it-IT" sz="2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7" t="18490" r="20612" b="11198"/>
          <a:stretch/>
        </p:blipFill>
        <p:spPr bwMode="auto">
          <a:xfrm>
            <a:off x="248663" y="621453"/>
            <a:ext cx="6411569" cy="590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 descr="data:image/jpeg;base64,/9j/4AAQSkZJRgABAQAAAQABAAD/2wCEAAkGBxQTEhUUExQWFRUXGCIbGBcYGB8fHhobIBoZHBsaGx0gHyggGxsmHh8bJTEhJikrLi8uHCAzODMsNygtLisBCgoKDg0OGhAQGiwkHBwsLCwsLCwsLCwsLCwsLCwsLCwsLCwsLCwsLCwsLCwsLCw3LCwsLCwsLCwsNywsNys3LP/AABEIAQoAvgMBIgACEQEDEQH/xAAbAAACAwEBAQAAAAAAAAAAAAAEBQIDBgEHAP/EAEYQAAIBAgQEBAQEAwUFBgcAAAECEQMhAAQSMQVBUWEGInGBEzKRoUKxwfAUI2JSctHh8QckM4KSFSWis8LDFkRTY7LE4v/EABcBAQEBAQAAAAAAAAAAAAAAAAEAAgP/xAAeEQEBAQEBAAMAAwAAAAAAAAAAAREhAhIxQQMiUf/aAAwDAQACEQMRAD8APNSSbxGwgYgp6Ez6YkwievMH0sI67/bFinmTJ9f3z/PHVzxVB2nHL/sYsZPQ99yMR0E84PKBgGOBTEi+JfxlT+0cSDtpPmtsbdf9Ptiv4Xcyfl+0b74Vif8AF1P7W/bFfxXnVN9vtiFWgV3Nuv8AljlLLk+wnblbAhX8XU21Yqq1maJgxtYfs45Rpxv+R+3fHzgBlGoxNyBcbRHXCcccE9PsMQ0npi2qFmzSOsYsJsD26euLRiGp4nYD9jC7iHEdL0xrUEsJ1G5EEe/IR1jDNEJkgEgCWjpIv3ucKuKVVV8vLKB8QkTuPwyP+oj/AExn19NeZ0xqK2KtJGD8vWCEyQyk6SCOoMH2xdSpo4gWPpytB36z9sOjCq/35Yg5fcLf9/rhlmaJFzpEm8fv1wPUpLpIbYgypFjYQDyjfFV8SjKV2dSWBHmYD0DMBttt9sXa++KvCyqlFEFNQWJnqfM2mT9udsOWy3mgwTzA29f8u2CXh9eelnxMfBSQSAY5nDSk41XXUJ69PaMfPX5X0iwUmYHTaPti0fEqpNJgb74+LDvhhRFPVJUxGykCfqMQpLexIOLWsF5KoSumBLAMsAbDf7YtfNqQttgJMb+YnptBGFHDqDNyOlRLEHlt7XwVWqKhIUcrcyDInl0xAWuYAYwRF+V4v29BgjLvTJWQS0D39L7YVZItqYleVpHP6flgtKrFyxA+WF08vbl1xUj3ppfUVEE2nla9tut47Y+bLQofSYmdWwA5b+18LUzcTB1OYDSJmFvfnJnFNKu2kqXYLG02PP2wIyqKroRIkCWMbARtI/vfbFdT4JuhIPSSJEb/ACg+04EGkuZJgixAjlae4/MYHomNUgwZAP8AgI9MIaLha0nUjTLAxOtr7wRvGKM3RUVAGACgSRO1jaTzmDtgHK5YhSGlW6Ebi18XZjLKEnWZgkr1A5T1J5YGhNb4Jq6UEIFvIuSJ+loxyoKYBKwTGx9PzmMKatVAJ+IpPRr26Wk4v4ZmKbTcllUkEWiOtgcVA/L8OLlf5h8wmCNhJtP/ACn7YyPjkClXVRPlAfcxPmY7QD8u4IPvfGzbTqBvJ0zMxDSL+4GPMfE1QNmKg2GrTuCf+GwuRF59xt3xz9V0/jnXoDZMGnazAA6YgmdonA3C6kS2ksdjLWvz27DniHCahqUqZXTempkbzA6aQPa2+DeGGmhcMDqaowETYADv9icb1ixGlXpXlmEf1avsAT1wk47VmjVPL5Zsd9oEibXtfnhhxJDYMxB6Enb8sIvEZC0lXVIZ1B9d+lxbnBxerxee0N4XzdnAAB19BzVdyT1m5t9DjRFpQwBIvAgXm8T98ZnwTnFU1QSboDbvqU8ogx19NsbJq5phTpQr3UGQS0AwOeki3We2DzeNep/ZQiyZFwSSIv8Au2K2GGtfOl0B0qecaYgbfb0wBxFGYqdBQczeDJAGw9sLPFdNTJAk+mLaXXT/AK4opCoC1QSFJIAtMTI9P31xPPVVMCmjcvMT2kiNpJPXliQ4cGeRpm6iZEAE3M9cQbhlQGNN97e1/wAsfU/EDQSLbQbnblB2kemCMpxV6r6JCyJBbtysAMW1cVnK1UUtBAHcGP1jftviisxK31cpPKeXPeBhsuVdlqsXUaXIYRvtfcD8WOHNLTXzs7LIjSnrz0x7z1w6sKVydRQKmkrI1AyB5Y3F52kx0HfFZqA26nr+5xDiefcsaeuUBIUQNgSBHMW6Y7wwFTqZCwvEmASbb9P8cWgdlcqrjysNXQi42vvBHtirM5F6alyy2Oygek2wIwrAl4AJsSI/S2Knr1IIYtp74NqqmpXJ/Gw/umPY/TAdbKub6WI6nDBMg585VUWJ1M0fbc4YVQdIhvMvzaFt2MQJ/S+LVlZ/+FMQN8XZamyjpI+o9OhxosvT1lpBbSBBO8HsQRuDfFFejRptpZSSBO8/kww2rA/C6FSoX+ZgEv66l2kxsD9Mef58E15P4qo68zUG9/zPrGPU6+WRaLsg0n4eubm2nV1lbRcBuRx5exXVTkgRUGyjbQGXbeXJHbftjl6df4+NP4GzP8mmpZgQNI9m25nl222AjDPiFUU6khjvquP7V422jAXgRaYy9QsJalmGQQL3uOkc+Z5bCMaQ55aaj+WrSdmIkAACDv6Y1Kz6+2bipWJIBjmxmB6nCzxbE0USdVyx1TJkch8o7Hl3nG5zWaoEADSBMwEOwnrA3IP+uPO/FeZU5kkCAIAAAEHuO/qfXli9Xh8fanwKk1wpE6qOrncB53kG+obTO9oJxt86uiSARJiBsPTmNjjzrwu7Ctl9M+ZGXmfL5WvE2tt9SIx6TRNR6ekxIvLW5TdiN/8ATF5vF7+3KeqAdGvVTLWDGPOy3MmflJ98X5PK1atJiUIIIEMCNpM+l1+mKMiam+uNJP4oJUXFhcCWJ9Zw2zfEKnwyqs4IFyNMf2iBub7TBxq1guXIAAS4XmYvcjrNwdp64HzeSqU2IZT6C/MwbY+yq1GJFlA2JHmuSPUi036k8xiPEc6ytBZ2O0idhYC8X9sWrqjNcO+GhJcNygR7Tc/uMLf4htzbsMaFuG1E1M4LKDp80qCeUDfTvNumOZ7J0FeolRGVrQfMYPOdgw5zzwasXcDclKhlrdC0EFQbxef8MUcXbyd9XPfnsDU1AdsRyWZ+ErIrWYDUpUENFrzJ2x9U4hTqKBpXSSDKiCQOREiBveJwHeFVfMKHugbvMbk2xof4tnUMQJInpyG9hO4+mC6HhkvrJRFIYjS46RcEhvL/AJ4GrZY0jpIjTawJGw5kgG0YVmO06gUQaYO5JiTeB1O0G3fE6cMphBrgQPNBNrSANNuf2xRl/PqAWo53BQAkAEbco26745mFVYGhlMTFQKCQbSQTIv8A04CvWi1ppAe8j74o4jmVpNDix5jmbfKCLDt154FbMld22mQoM/MF5aNpwLxMVK5WLOoIA2mGANyeQg++KWrILy+dpu2xFoBa0+n54p4oWBUICSZ2Ek7R3xzw3wvTmFauEZIMyQwmLWud+2GtXiNMMwemzeZoAVoCT5TBOnboPXGtHxJ+K5wjKshXzFdJn5gZkWJHLlvjC8ReCfM1qkXHQR9Pvvja+KeIUXphUBBLAEbDTJ5QB03B+2MPnKkgH4h+YmYgiwMbz+/bHL19unn6abwPVRcxmkqf/VBBgW1avNfzEfLJAtO9xjZcP4YuYD6zp0GwptIMyTcieQxgPDHEFo5zMa7B0WwMAkhAAIkfiJk/rON7S4iQspCEhmgQRY8zO59DvjXln1cF5fwvSb8Ti5kMsG4E+0Y8r48o+PW0ywDmDIGwImxIMjpO+N2+ZKhnqC58xOpwbifwkX7ATjzjMNq1MVJPmOoGYMX1Gb95+0YPenwj4eznwauTqEGEqkEWNiAOoEe4A7i2PVs5xJKpceYBlSCFnYsd9j9ceOI2inReCAlZWgz0kmbxtEwdtuR9M41VFRyaCuaYUf2gAYNjPvv3xeV7QzNAyyIwIIgajp/Ep257Yd5qi9SkoAgwJblaJ2v9ueM9wvIV6j/y18wvuOoG89Th1w/NOjA1qkg2gk2IJncgHkJk3+uNMKKWcamijyOCY1ETBInQREi/PbBJWuwDKlP0ZYABvABt9OuLVzClEJpgSpgggFmsSo0v/UN7DnGOFEcfJUIm0M3IkdT+4xcQHNcZq1BD1CR0AAH2H64Dz2deo8kl2jeL87YzjK5MA359Lc/XGr4BTqVafw1qaWp3Y9dRMD2xfLFgNKL7sNI6m3PuZxynTZmAW5mLe8T++uHKZWkyM9Z2Pw6hpk6YGoR0g7nfDPLZalSLpT0AgAsDMxyLb2xW6sO04wIEo08xIgHnzv8ATFacW0zK7sTvy723wlzuTNRCFVAT+JSBafb0xnKeTViw1gsoJiLmOQ6nt2OI69EyfEqTuFEB72tMb7iek4TeNMsSaTgDzTTNuZBNP2DYzeVq/CdSGIK7AkCD3Ak+2Gud48tegaTAs5urBYAIMiZ+kgc9sBlJTVDRqazQT6ONDseVnAI5DHctW0sr3BUhiNiL/CqbRcnSd/zwVToI4MOBOqV0m2rSYkA2VrzGCWyaaoJ1TqJvAloLTOkGSAfXGhia50xBJmIIMm4S+6v+Inny53kkITPk6/KoNpAB8jA7A8v86Ey5BMJM31CDJO/ygk7TOAvEOealRJFjKgSYPzCSNjIEn2xmwsXxzirOUDbhZJnc66gG97COcX2wkzGvUkqAZ3gQYi/Tn9/fFgyrP8xJ8thaTd7X32JPriFfKiVWSUmQYvcLym23XGG/xbUqlK1OoOZp7wR5WEg9dseqeH3pVsqlR0ps+z3CwdR08xFgMeSZ6wUnly2PzhR6X/XGs/2aeJGRqiVCsBUAlSYALz943643GaZeI+JUVSsnwdDLpEhww886extM7xyuMYJiCjsG2UyDG3Ym+7cvywTx7iZq1ncfK0FYFhp2a46Se0kYU0a40QyCNFjEfhJFx3j9jGb0yY+zVOctG4LJBsDeR6zfn/lj23wPx/8AiaFNNK03alqAiQQrFGOkGwnlJ3x4nkq4+GCy21LaIBhtXWdgfv0w08FeI6lCqlMAyUNJNMCAartBnbzmfSMMFexVOHrQ1N8XzkRsQYkGN7CR2wgrZmampQarXuZa/IHkIvbvhe/xarE1C0TsSI+gH3M+2BKfHaxLlQwFMstgCtjznbkdsOs4Z16blGepqXoAvluBuYkSDyA5XsMS4XVldKESszYjmTB5SJ2xjc5x2vVI1uSBsP3t7Rg3wp8Ys4pEwBJHK53vzti03zwVn+GZhT8siJEMpsOe/wC/rjSeHqzAAxqtDEFtup1QJnpgUtpduxH2w34ZSV6SuG06hcFYvJEXJ6euBkvzaOKddChOqrrBWDr8y3Ufpj7P8VUVKzGf5tLSBE7iATgniDsjikBJcEA+g12jaYiYGx3xms6GZlaBpIB3ubrG1rD3viPT7hWb+I+XCox/h0YOAJ8pUKDAub8sU+I3L1JVHRdIsy6ZMt5gNjaL4r8M59MvVZnI0usWuRMHke2HQ4nl3GvUAYAIJ8wMXsAeffCiHKVEAUPRVoBBIYqTMGTaJAEYt4my03X4awpABXUDILMCAeUxh/XWkQPiOAsTqLKB23YmMC8R4dQIDEqVOx1gTuwM+8++LiSZ0kKwIJm62gLNjbcTvzwQHVp33jc7yRHzHfCbP11GkBVbe885H9nffrywtzp0oGEBixB9OQ8zflHvysQ/iSBXZQCdCqwLEkAszbg25Wn/AFzXiLMO1IKX8usEg7dNvfBFKufiPc/8IGL38w7cp6gYWcXUuDawU337QI5z+7YD3XeGvBDyQAAVjkTItFxv+eKOKUBTZQBMsyjpYJBHqHj1BwF/Fj+H815VJAtMi46i2J5nN/FXKmTqlj3lSsG+58k4y2XcVcwwM6gAQP7zj7z+WCfC2bK165EgfAaw6h1IJ7iThdxWqf4ipYxK78rqxB9JOLuC1iubJnSCsETYqQN/oDhFnDLJVQ2oR27DUrsJE7dsE8RyQUeUQPhgx3Eho/piMB+HwfiVAfNDLt2pOo+xjDRM8alOqG3VahWDurUnv6zY+gxAgp0bKN2mPUMChi87uPoe2A3JFdagJk1p7waisJ9AYwxpsPhIzAksGhgNohwe5AB9Y7YC4u4FPUDfUb87Fv8ADCXrFZ49JxnuFt/JzX96ofthxWfVBje/5HCHhTf7vmDe/wAT/wDHAmfJx8ufeldCRO8E/pitjgXNNtiL0nQ7s+vTc/gbUY1G5iY2P0w2p500wEQHTG7SbnVNywix6GMUZfiD6SApQ7RG3qFJE+2B2rHXLF2tJGqNMiLWP5Y1rnhhm6lOoyVHZVK3AEaZKlTYmfqd8Z/iHE0NBcsutzTazbaiAwiCOpjDFM8jBioKwIMtv05D688Z6uq/HgDd7HVzn02wUxdxbxAK1hQSmdU9+djYDn05YXfHc2BN+n+WC8+1EeUUjtq1/E+YHmBEAemB6xSQFBF4kmTOmSOkDlYc/a0qdzJ37740/h6tWqKFplS9L5VdtPlMkkEk+hAG2nGWZwB6gfnfD/wk+mp8UCQGI6TII9eY+mIGHFMvVpCG1MzGZBZrddXraPtjlPIO9OW1hQxgrTdpsJiBtJj/AJTvE4uzi1K9S+lUiNayfKdXc38zdMMWrmjTCgtUO0qoJuX35x52Fj6Rh7RyMkMq38aKYMsQU/s6iDcWmJ07dr8sLvFdBldFUyCik6RA0uKhKnr5ZvHM4NNdznqTrpFRqhO5UamLzzkrJFjM7EG4PfE1KoGZXY1G0JcEmAErjTe53+4m5xlr9Y/iY0pER5V9oxLKCUy2wg1DJ2HmUSe18N6UKxkB2CqVH93zk7RcDbucXQjV6DLBQglgIi/wdQtFiQeX+OJpk+JvP8wkebl0/wCExJ9Sftj7hFWMxriQqTHWAD7+nbHeMHUien/t0N8T4BlAzVQT8tNj7qjmB2MQfU4QccIXTUZurSL72I/fthbwiqZrkGAMuxj0DgjtMYaUMsQ4SmpkuVF5k3j7RgP/ALKNBK5LBgaTKYEEGCxB5TDYgC4lH8IgkggCQJ30GLd/NOA+JVYS3JjBNzu2HmZyZW/lM0yBIkkFcxJ/vWInpGM4zQxmD5/lO/M3H2xJ6vkK+ulSaxlFNtththNwo/7pV76v0wVwAN8CjdABTSBJn5BvgDLOEy9SlqVmAJOkyLkDfY4lCRmwNWpljYTi1j0v++ZxALNt8Db0LI0nTzVNGgDm0E7gaRpJPPtY3xPPViaY5sDJtz1Ttg3gNE1Kr/xIAhLAMNIE8gCe23ecS43l6dImTpQFfMYsDpJg7HnjXMcsJssSaMC7EVAIP4gigD2Md5PbBlLgVUlKtSKSgU5L76lUA85uSQSek3w1GYNJD8NlWVt5FmZQTq3O55WthDn84TdzrYbkyeR+nPBDeI5ngxR1NUaqfyDSwII1TPlJIAmTtgjg+WoOS3zJqibg9J7z+72xpq7rVVS8aYME9PIQedj+WB6OWpuisrGGFiAbggEWuRuZxTDek+erUlPw6NCmdS3YrJv33953wfwrh2iavxEAJLMoWBLC8REWIt+eL87wiBr+JbTIBgRbrvJK29drYozmW0KrtUQgkCzXkxIg7xt74WcWcLelVqu0SwggmQecgxEgaV3E3bqcMa/EqdO2pQdQWJAg33JMACDv0jc4zfEYLs1EkIebMATYAqQLE6pxnuIK7BpIupMz+IG/64txZq2qrpXo1DBCurNdRIVpYAyNlm3fFvGuK0s1Vc05CmkdOodKUn2DE/ScZqnlNt/JQYKbzKysjp1wPlKLUkQ8iGj3Ro/T7YzW8abOj4bxEgWEX8sATbnAN+hOJDLQpYQPhjcXtPlI3AkKDvf2xVxJ4pKTYwv/AJeJ53Of7ugv500x1I07/f64gxviByKjJbyMRYchpUe0KMFeHEk1v7kT6gr9ZIxPPZPXUd2IQM5MbtcgiFHbrAwZwpFpOYMAkSTz86z9gcaA1VMysKwZgLXnVEj3JE7jFLZQ6K4UDQyG4nZgF1H+nym+Dvg6xIt5qgneYOr23+2CaFFApJMKigHuvxEO3WJ7W7nA0ScWJ83LShEdtNYEb3uy37+uMzUpXjY/EIMeom/rjTcdzJb4qjYNUUDa2qmB7XMYRZquBTDERcjv8xOKJqOGcTC0KQImEAUk8tI3jnhPTogH5jG1vy7+mLPCvC6+YoA00JVAwLWiReLm5uLC+D0ywU3nUOZHykW/OcHRBOS4VRAHxHN+1hY8hdeX7nA+aXKofKpM7yxHtdsQrVrEmYFumw74HTOyYRSSOQg/e2DansjVV1U9I0qRqYFAxvJ0tfy9PtiFbORI+FYKPNbeLiAwkzF++BnVxaaqg8wARddyNxB/LGb8XV7oXAJanqWViCpYQVJi5j6RjbJpXzuXqWYqWIPlhSwUKxYEgEAQJImIGFFXPgEkK5tqUalQbhQFiW3vB332wmOYcyFXSCdQBtdgoYRYXAi2IaWaCGMTI0ixtcTYX9eeDS0tDPqZBKrclm1wDM3GohzMH5RyGLODZyKNAKdlEk/3b7tO+0G09sZF8uWpsVWysKclr6vLAAHc88emcJ4cFoLb8Ijla1/oT9MX2rwsz2dFf4ShKhKg6iAVC+VrifKIaCL30joMZkp/NiqzMBJJBvAkAyZ+mN7R4cCLqD3gdD//AD9cVPw5TG4nlfsdj64sUrBLnQy+QENrsWgjTDTJtJmLxyODGyj1cs9YlZUaSTYzpIXsBCR798aCvwhOQU+qjp2jC/itRaGWemzooq8r6rBwIEmd9sS2M1XQqQDoj4ZBhheene0z3254SsHKIANSwI/6XE9I/wAsF8SZXdHXYUni0c6nLFtPwpVelTPxQVKiEaRAt7HngaS4txCiRoVi5EWU9FAu23XrgEZ+o4CA6EXYDf3bf8sH0PC1ZG+QMP6WB5YhV4Y6TqRx7fuLYsWQPSy4gxiFDK/EFXfyoWHsQse8j3xcW0zMj2x3h+YCa5YDy6fq5M+slcaBhww6aJYTdnj0hLD7YsStqpVdhKXnbdCftgahVmmlKbQTq9kmx9Z747wepCVAQx1Bwsrvo+GD7xfAiZMrUaq6bsQOd5Jp8t+m3fGfZtWpeQ2J9TjRZKoRmUYmYZVJ/wCWOfpjNVV0uR1/yxRNB4f4m60DTSVUVS06jYwpkAc7C98O83xo13VnILhdJYCNRX8TxuxESecRyxmPDuTLq0mFDXAsdluWNlHf1wxzTKlSmqAQFBsN/M3XzbACeeKoxbhzOJQMb3IBN8DUKGgkMjDaCVI2nv7+/bGkyVZiEJdgZ+Vgh07jfSTMd+eDTma3J0b0BH/uR+WM8OGh4zRaqtNWgu2nUpYQXiWLfKRqnly3wlq5w1vMwdtIAWHHPuV26md+mK24AI1LVERMHe7aRfrP2xH/ALOzKSFYmNXysfwmG7WOHTTKnRFJX+KqqSCVDLBUwYKFvmINgbj1wLmWT4TVFrs6k6SjWZSRIERcWIkW++FeZytSZqI5PUyfqcGZHiFKnIfLo1uZ53g3BOJnMJFzBqOKIBHxMxqN7Wmee3y49bzVZQGEkSB7C4kcuuPNvDuX87VYB0OPmUE+YWI3NhqYx/Z9MOOIVqqEipLBW3n5gD/LUnkWIiLfNh0Wa2f8SqMgZolCb+qc9hFsZvjPjjL0jpVvjPfy073JtJ2EA7HGU8cZipVp01JsrEWJ8yGy6r3mAfftgbhPClVBaLbe37+uJZn2OzfHc1mJAiih5LdvdiIFu3XAJ4QNzJbfUSSfqcNqdMDly/yxYwgA8v8ATDg+X+EmT4Zrrop+QqZ99x9SceicQy4UotoVBqPfnH0H1xlMtUWlXXVsBc/8pmP+YY0tXMBmePU/lb6E/TBw3q+hQDXi3LFlKgABYidh03N4wDk88VqBdgTtHM6YuJ5T9cOlAgwdRDle1iBH5YmQVThyNMgGN5APLvhZnvD9BgrMi+apEgbnQ79eqj9xjTM3zCOYv0sDf1n7HGZ8aZs06NPQNizGw2BWnYHsT7HCYw1RlL1GUBdHyre4CaLjfcCbcxiqhl2IDAsYcdxpJgjb5SYtFo54U5TicLJWS7OJ6CB78xhzwfNaatOoB5YUHpBiQeW4m/r3wNhKGTY1Zg6Q4/JuR9t8JzkvNVLXKETI9JH2ONU3FlTNuBELWYdhc/SMZjiWbLVMzG7N/wCo4gnweoNJUCJbYCeW+nnHU4cIiI5eTqjTLHlJP3nCPwyRfWYOqwG5kbx2vv17Yb1XvAgLM3IufUm0HGPX2l9SqCQSYK846X2/xxa2akCJNrkKJNtyRvefS/XEeD8M+NOk0wDEsx2HSIuY9BjW8O8O5emBqiqY3Y/kqmB9Se+KeVuC1rI1OPiLqKABWWGJLahBtuMWLlwS0AXFUjQ1iv4T9ZEdMA0q1OBLUmAVdyFIAfSxBcJ+KAN4PrguhlVQM3wiPIwMEwOigm1pNgZxNLqFJtQ8zAa6YEiRJpnePp74zXH+OrTEQrsaRC2uHNXcyLNAtyuBjSCoA4ALg/ETqRCpdudt49OuPP8AiVI03LL55asACdwV0hh1gsW9cUS7woGNOvTYTpiYmCWenB6SBPTc4fUTVqV2TVKFIJ5koxLX7Ak/TAHBcg6LSUsB8Q+czyK0SW7wSQPTDunSNNnggh2KzOwqFAYnY6mjnttjTKXi3JA01hSJMAR2mCZ2AmMK8gJgcpiZ5z+/phln+JaqSktJ0giCLhtNPzE8w35jrhC/EKdNZvqnUDPlZgxUi+wgTz5YYL00keaf7Jj2I+uA81nFVSGMAfN28jNcbjbnH+Oe4r4gJZwlwfiAEGJUlkDe0A2I5YEq0WeoqltQqEWG0VPlJ3uVLAemJSGHGPETMsBtQVgVsDp3LqORuw68rjDXJ55tJcMAahJJZGmLG5GqIsOm8Yx+Qypq0sx1RVg3ChmqopnmeV+UzjRZKk1Okhdj5VLOqOZEhng3m0EGCbm2CtQxo8QIYsaisFAYQROqTNiZtaOvtjQ8M4uFcM5fT/xCNNyTv6+UMY/PGU4boqIXYF5aDMatm3k+psZ5XwdwisrKAAIViJ25/cwLH+9iFaU8YDMSpWKpXVfZVTzwOckRA64Wf7Q8yGXyGV+EQIuNU6uv9O/pgOpmUhlX5qfl9YUG1pB1X6eU9cU8cVKSMq3YaiB/TDdSbaSh5b4RjBUMvCUyZ+ZrC92kj8uWGmbGrKyJCg35WK6SRHLXYE4Fy6n4aibGAT0Mxv6T9RjlTNMyuD5pGmSOQIP5jE0oo0C9QszQXYk/3jJ6z/pgXNKUqVVm4O/cE/riGWqmxBGqdQxVmasVHm5k398LLY/7POEJXV2dNZVxziLG/wC/vGG3HPD+hGIomdE/Lq5S222n6XHK2F/+zSoDTqyWBLjY3iPvefpjU500gJqFmEzDP5R1ZlMBjeBucB0j8O5pDlak01lmKgF9BB0J8vJhIuey9cfNQBM6aqyBtDDaLEYA4r4hRoCKApm7CecDlIsOXXtgLJcVpgywiRFmI227bflhgaSuai61csAw0rIBCjWrgnWCCJm3f0hvTpayxpNtUrElAVI+IqhJg3aV3iNjuJLF6dUCoqknkuxA8o9BE8gOuKFDJA0gwPKGlYvJAus9hEb7DGMb0LS+NoLHUPNTjWoY6Qh+L8w5tEn3GM/xmkVCvZhDLLETc1ANv6mAnp99RxVEVS7LUGlCTJlZgjbr37zjK5Sor0BAY6WQ+YXhalE+lyB9Dg8y/p9Z+KOKcQYvDeUydtoZlIjpOkQBf9DcvxWKVNywj+bykSFlSOgD9egxmeOVWq1qYBC/ywvQkTFp3JgYeZrJUjQoU18uwbSREOEaoJG5GlRPMs2NMKaPFdaOyNKLp/CdhoAkHbzJTaOmrGfzyOaC1hMahIPRNQkdizGehjkZxd4LOpnpMSFqIZIE7WMbSb9eQwTn82tHNMmr+SzmZFgGAhh2BLAg7rI5jES9eHmpRpvTAaFJI6gs4gf1DSTHPl0OkyHBaxqUnYQ9JQFAMK3wUYqDzjWjX5gN2OClyS5cABJAUq6zMLAYCSJIsxHWZ5YJe2Zdw7U7MpAIMqbgkcjqAvfcixia1K6w0UytFocmpTuJ81OnUUE9RsQY5xyxXXoq1Sqojyo3lEwAaNWZjcQTb+oXnE6yAuvzSHb4l7+Y+WDaJhtpiQOWI1uIEuXQFagZS0HkKoCEHv8ADMjlpJ54kD4VlymWSmY1OfNp7PSAPp8OofSMW8OPkrOBbUyqIAgrqflsSFb36YgVdcxRy7ESq6mIYE6oVisiRtTX6nFdesKdEqoJDMznmLK+ob9ah+mII5V9NaqFMRTlieb6aRYDpILR0n2x3itV9fxCRCsyCZMqsgn07HngL+HiWLSaiK5kxdmSQLbWEYnxWmWg6vK2pbzu0/r+RxIECiMytcAkGOQG3vbAqAgHYKL3/uCfv+uKqVUfGYHmX/8AUcfO5LANBDHeewwklghe4xybEz5rY+zDeY/3j7XtipeYxphp/B1ZitUBtIBU9LnWN/0xTxXNVHa7FoBBM2uRIF9pxzwtqhwt50/r9cM63DdRmft+mAxmyx5/s46HGHFTgp64lS4N6z9B2/XE09qCCYFzEwp5dYsY25c8c+JfSGMjlER0mYgYwGRpZmg5q1q7I7CCB07yDOwt5jtbDSl4iLVFUKo1MAXiDE8gDp94+mDRh74mpacrVcwSVIgdwbzjDcIqueHlrhGDqYmI1deTSDjUeJM4vwmWJLSB7o36c+/bGL4HU/7rdF1HVTqkTzKmRad5bEiLh6NVr0VLHS5RGMgGCSSFPTftyPKdP4oAWnQFOfMDTGreQRRUmBcwpJPU4Q8Ehs1l2NiChURYtA68h0/ww/8AFbKwyZQBV1giOc1ZmSbWE8hc4kR/7Pan+8ovM6iJ2sjb894x94meiaNFlRgahqXMTAZPKO0NN9jI2OJ+EKJTM0TKyS4F7x8Oo23LYYXeJK61MrkyiBf+ICASb/yupxfq/Gt8P55jRqoahOlUki0mAATItMTB5g9DhLnapqV0hoNNSrx1+GoUxzQkCQP7XKxx94SZ4YVJC6AQDsfK4J9oH174WeIaAWqAHOpnAYGPLCoNR/snY+mKRa2r1KVcM+pqfw0pOqFSxJIrGDyH/EAkn8Iwnr8TY5cgAKFZxIBmPiEgTNxY4N4DRlyrVUlqKBjqgAKQJvz3PPGe4fm4+LTYGF8+obzqUWGwPmOBGFTMFM0lU/LA53umgR2nAwqn+HAYHzmsRvF3YWPK4OB/EOZCvSJiTOo9lqWNuoB+uONm5yVMHpVUdyXY/r9sK3RNPN6stq0SIRL/ANImd79DYXGGHiCqH00YIcpIgcwrERG12H0PvTSpU6OQ0kS4bf1qW59CfrgTxLnGWvTqICCaYI7WU4CSugFapadCzf8A5Rf647TqlmRmEAAfl+WLaQUOzGZdVX0sTH/g++LWYLoBEiFJPYnt6YRCLNfM3qfzOPghJIAknaMHNkpf+0DcgG++18Pctw4U9N5mJI7xI9sOjAfhrKOhfWGUQN+t8aWmpI8uB8rSbUDfT269j2I+2K+JcZp0SyXZwIEARsIkg35bYNKeeVaY1VW3nSotMRIFr7jCniDGqAKchBe3U/4C3rOF6NUr1NbG5NwNh6C8DGx4TwnUJLWI+aOc3EfrEfrRajxPitSuVao2tlUKGIAMSTeABuTyxVkaxWopPK8dYi33xmcnmatdxeF5gWA79SdupxsPD/h92Ot507eY6QZItMT3kdMBW5iolQVSCQy+aSAJGkBV3J0i/wBTbHeJcMTK0svlwSw+A5JIglyNbW5AEERvtirii6DmQo06CAIJKrZDYWkgtM2MSOeOGpOVRpY6mKAtLM0kgxZiDqYGSdo6YhgPwt4fJWjnSPIrAKCLnTMv6SwHqD0xR4qzkhKYQqEm4FxpRTbawBv6+mHeY418EJRamVDKFRQ06FXcabkC4gkCRfriGXpqatarXCtTX4ZeL+QNQaRG4/lxiRF4e4TWoZykKqmGQkEn5dVCq4Hdo1CORHpgPjGTRky1OkCAtRhfn5UUn1YoWP8Ae7Y2nEPESVKRzLqQEqGDpM6StVaZggXK1IPpjM5OkS9MW8rEyCCN732ETJM4VivKVtNRwh1fDpS9jEzpvI/rJ6W7YuzmRSrWqsQNVPW2reWghARzvB9j1xHKZ5dObpiJZNNtm0M4VS23MHVMEScLshnQ1etUiC6ElSbSWWdPcL1774k1Hh6h8XMUXj/5YE/9KH62xi6Na1cENJBG3/3FaSSZ/DtjSeEnUJ8Q6p+FAhmBEGwmZi3yzzwm4Rwlq7QSUp1mYJMmQJMX2A2kzfliiAcWo1NSKZZ4k2EgWN+18H5TOBfgiooZUuVkgz5dQtBExv8ATGh4lwLMly8K1gIU8gABIMEmANpxnM/lTcbN+XY4ljTrkVrZF6oUKiR+IyzAiCN7TBvyO+FHipUFVNwvwxHppET7Ee+GPBqmnhrqxAaSYO5GpSD6fuMJ/E7zUGoQPhp/4kH+H3wRB6ujUBuCwIjkFVb+0n74riGVCJJBHoAB/ngTN1CrAbCDHuzHlg7PuBWRgR5ASw9Rz6YU6KRDAWJs1vU9rf5nDWkREAH3ieQgXjn9sB8KzYqptBFjA9cMaQuDE/rviQXiNepACMVImNukQesj9jA2W8MuQrsQQdt92NuXL/HDU5AVCxvY3NjBaTbtA2xPLZaooGmY1GVEmfOSDA/e2EiOEeGGkB4Kx+E3Y7j2mMaRaOhmCAajGpyJ5CFG9gOf7Kp6edjUqqF3MWJWAZF/XvE2xBs5XWzI9zNjA6WseUW7YGcpXXr5elTAp3aPMdlXsIkk99vXCirxWqulviEBT5TJI9h3/wAcV8UpaWImQdtO5vMsZsMLMwqkiCJ6gSQIm2w64zJrR3U438VMwSo1MhYkiJPlHLpH2jlgzJ50/wDZ9MWgVCe/SO22Mg+YYKQtlgjlcHr19R3wfluIj+F+CJmSW+rRF+hw4NNfE5IajptEg9wrBQPQDDfxA6GtmYuBSpkAGx8yrfrAJF8ZzxFX1fw5Wb6rxGqXH2w08QFviZxiug/DQQbQdaza02n6YsJbnc4xyKEgT8YhjpHmEUnHcWP6dcT4ZnP96oMrfgAJHOSQwPqDGAXb/u/0r/8ApTEck5etSvEKoB6Xt+eHAtFUL/Er/aV4+pn7HC3LVNDtBmRH1EYZZfIPUNUrBhHkza0T69cLcoqmqBFiVEb8wPf054VWl8K5SoNQqLoRBDE+8gcud+n0xrMzQEUykD4VRSI2CggMO0ITbtgihwumG0ipUSozvJFltVdVkBt2I5AxiFDIVDcGmxlzob5tOsqSIIJFu5MdsY+UV808qJvjzjxhWIrUtImxOn+1qYCP/DjXVeLuUOqkfNsyncTEwYP0n3xlOPvNcMAYNMIFIg285nmoioOn2xrRIQPUciSIpkkA9wrjrYgSI9cG+KKgYq6DdVgbwAIjvtgXOAKjtJOp4AHLTqAj6n6nrjuSZajBCrG1hDc9Ukx6/cb4ioqoatVtAU6bGT0Ztu231wblMmy1Wdyvm5CTyjp+5w84X4UZGZmkarkHlv2JPpOHmX8PUB81R53259LX95xamYy+WK2XTEzAtg/+Fqqpf4ZCgi/aY3xq6PBqYjR8MmOe/wB8TzuQcoFIOlmWRO6hgWgegOJT7K+HZVVf+YumyyCZn/icgORBw9oU1RKY25/S55QDf88FUgSzFyBIETtGp7T074rJsyhWI5BbCBsNRifbCVJdlK/DjaPOYI398WnMaANUdPL2tz7z9MLuI5inSC6UIYnYX5gX3ncix+uLqWTVP5lTUxb8JuFm9u+AY8y4rlwCJYnl6wLTfb/TCyvXEzqUR3Bv2jnbfDnxbwr4dZw+oCC4BFtJeoEB6fKbnmcZpyrXJ0qNgqyCbk9LbfXFIqjXYt1Ydenvj7KqNelT81pNv1644UlQQ03+WNu/fFtHIO91APob7wB3PYYWRz5CpUSggB1DWL8vMpB9IO+NL4gEU80xI1MqC86oDD2EmbbmJ2xDgnDDoptUNRAmqVC/NJEibjTb8OGPFWVkdB89VR5mDCNDqR7eZrwTbGNbjJVcs38CfLE1NQ7iEE/WMR4Nw0mrS/mLNm0wTIWGMyBNh74f8SyxqUvgsdGhvL8x8oi7DTIkE/QYnwXh3w21Q9VggCwhEXBJknnEbixOH5LC7hlIh6u2khwzdAx2XkSYtFtsQfhFJXUqxkPsSPwweW36xh3l8ivn0hixYsbSBJN9ogWG/LFbcIqVCFQFptIgjcyd+pBnvvjO7UfZakSwI+UVGAM8vjVI9cW8MqsKqwZPxI6SdUe0yf8AqwJ4f4iKTCgWg6QsAiCdbyDJ5TM95mMEZHhWYWuSAAoeVJNyJmCLR6mT64MpMhxammVpMxUHVLqf7MsrW57kj+6MZTxa6iupSNJdxbaQlIf44P41QZcuFqAqQL2n8RIjr/phTx5WzTAZdWch22kgfy6ABJHKQb84ONBmK8lGQXbWeXUiSPvjaeCaxoKAUDMR+FfNflN/oMR4V4OqGHYANO5PrsBPOcbfhXBEpAQJbmeft0GFYKR9Qkgi1wRcfScKuJZimBChS4PmMGFESTMgHlz54t4xXbV8NDo1TLHc2vp9JF5xn+JIUAVdemDq0KTItvHmiLWnfGViL5xiSQwgbEjsOUD9dsWcL46rEqHRiIJA6Ta4t9sL6WSq19SqKtKFlXKQGbUqgQw1AQWaY/D3wBwrwdnqRZErUUXSSJaxO0DUkqe9tt8ay4noVLMfEXUIUqYIgsQTGw5cjPQ4jnsz5GVHlzYDYzaTYTz++MXWTPUzDUUqFYllMWvdSCsgRtfb0wdw6qpcVPhVKbDmykHa4va9h9/SWHCn4Ks1eooqElhHTeAOtztiSUCWNSrVIU2VSAAJvb2GEudzlQufLqm580bm8c4vGJNlazksgcg7wQPN+KJO0/aMWo9qZRKigpUkwfM9wdzJJMbybd8A/wDwZl6raqtCmRIJYSpIm8xGMX4LqEZmgoJAZjqE2PlO4549cyH/AAaf9wfkMBeb5jwlSp16iGm6FWIAkwy/hYHoR05yOWD6GWoZdQTSWAwMm5k2EncKN7Rjf8ZQGghIBIO5F9sZSuPNjj7tl+1hGc3/ADUVWLD5TrPLcx0A6ep74jxbNAkaAQQN4PMrv0NhbscXZykpqGwuizb+s/5Y7mFEGw3X9cAB8P4hUZanxEljcMpE7nzn+qYP7GO8JrVELh2Cowte9gVi8x/rvgfMMVUFbEi5FptzxVwZQ1NyQCdRub9P8Tjcmk700U1MgeobRaFGmWI1bXN5vHfEKHCatTWZJ1Wm6jTsVUG2mQJ685wy8K/i9Bi/xJmGWNLMvoSMb0az9fws+rXUqKk9SB26SfTvjZcK4eaNJKesvA+Ym/WBaIub4ynh4asxe/lJve/XBHjvMOFpgMwDBpAJg359cOpo85Tp16ZDIHG0MDEyN525YX+G84kFYRfMVCrA2JgEDnB32w2oKPhU7DbHOG0FUnSqi82AF+uBC6cKSTaTeT+nXE9XPGX8cVWApwT845/1JjTVBh1M7ms/8VqlE01kEMrnSSO1+RE/Sb4o8L5hijfHakzqxCtTIKwIG2wYGQfbGY485GfzUEiKUj1CiD64H8MmcvBuJrf/AK/+J+uKcVj04VRiquwNiJx5TwvOVFzAVajhZ2DEDbpOPTMsZF7254dGBEzMvpRwpuBcyY3nHc5l6pIBUmD8wi4MfW1xjF+J6rCo5DEEWBBuBGw6DHpPBWmjQJuTRX/ysCZ1uGvM6X3Jus7+/wCWDMtVrICuiRMjyn3H764dE45iw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7" descr="data:image/jpeg;base64,/9j/4AAQSkZJRgABAQAAAQABAAD/2wCEAAkGBxQTEhUUExQWFRUXGCIbGBcYGB8fHhobIBoZHBsaGx0gHyggGxsmHh8bJTEhJikrLi8uHCAzODMsNygtLisBCgoKDg0OGhAQGiwkHBwsLCwsLCwsLCwsLCwsLCwsLCwsLCwsLCwsLCwsLCwsLCw3LCwsLCwsLCwsNywsNys3LP/AABEIAQoAvgMBIgACEQEDEQH/xAAbAAACAwEBAQAAAAAAAAAAAAAEBQIDBgEHAP/EAEYQAAIBAgQEBAQEAwUFBgcAAAECEQMhAAQSMQVBUWEGInGBEzKRoUKxwfAUI2JSctHh8QckM4KSFSWis8LDFkRTY7LE4v/EABcBAQEBAQAAAAAAAAAAAAAAAAEAAgP/xAAeEQEBAQEBAAMAAwAAAAAAAAAAAREhAhIxQQMiUf/aAAwDAQACEQMRAD8APNSSbxGwgYgp6Ez6YkwievMH0sI67/bFinmTJ9f3z/PHVzxVB2nHL/sYsZPQ99yMR0E84PKBgGOBTEi+JfxlT+0cSDtpPmtsbdf9Ptiv4Xcyfl+0b74Vif8AF1P7W/bFfxXnVN9vtiFWgV3Nuv8AljlLLk+wnblbAhX8XU21Yqq1maJgxtYfs45Rpxv+R+3fHzgBlGoxNyBcbRHXCcccE9PsMQ0npi2qFmzSOsYsJsD26euLRiGp4nYD9jC7iHEdL0xrUEsJ1G5EEe/IR1jDNEJkgEgCWjpIv3ucKuKVVV8vLKB8QkTuPwyP+oj/AExn19NeZ0xqK2KtJGD8vWCEyQyk6SCOoMH2xdSpo4gWPpytB36z9sOjCq/35Yg5fcLf9/rhlmaJFzpEm8fv1wPUpLpIbYgypFjYQDyjfFV8SjKV2dSWBHmYD0DMBttt9sXa++KvCyqlFEFNQWJnqfM2mT9udsOWy3mgwTzA29f8u2CXh9eelnxMfBSQSAY5nDSk41XXUJ69PaMfPX5X0iwUmYHTaPti0fEqpNJgb74+LDvhhRFPVJUxGykCfqMQpLexIOLWsF5KoSumBLAMsAbDf7YtfNqQttgJMb+YnptBGFHDqDNyOlRLEHlt7XwVWqKhIUcrcyDInl0xAWuYAYwRF+V4v29BgjLvTJWQS0D39L7YVZItqYleVpHP6flgtKrFyxA+WF08vbl1xUj3ppfUVEE2nla9tut47Y+bLQofSYmdWwA5b+18LUzcTB1OYDSJmFvfnJnFNKu2kqXYLG02PP2wIyqKroRIkCWMbARtI/vfbFdT4JuhIPSSJEb/ACg+04EGkuZJgixAjlae4/MYHomNUgwZAP8AgI9MIaLha0nUjTLAxOtr7wRvGKM3RUVAGACgSRO1jaTzmDtgHK5YhSGlW6Ebi18XZjLKEnWZgkr1A5T1J5YGhNb4Jq6UEIFvIuSJ+loxyoKYBKwTGx9PzmMKatVAJ+IpPRr26Wk4v4ZmKbTcllUkEWiOtgcVA/L8OLlf5h8wmCNhJtP/ACn7YyPjkClXVRPlAfcxPmY7QD8u4IPvfGzbTqBvJ0zMxDSL+4GPMfE1QNmKg2GrTuCf+GwuRF59xt3xz9V0/jnXoDZMGnazAA6YgmdonA3C6kS2ksdjLWvz27DniHCahqUqZXTempkbzA6aQPa2+DeGGmhcMDqaowETYADv9icb1ixGlXpXlmEf1avsAT1wk47VmjVPL5Zsd9oEibXtfnhhxJDYMxB6Enb8sIvEZC0lXVIZ1B9d+lxbnBxerxee0N4XzdnAAB19BzVdyT1m5t9DjRFpQwBIvAgXm8T98ZnwTnFU1QSboDbvqU8ogx19NsbJq5phTpQr3UGQS0AwOeki3We2DzeNep/ZQiyZFwSSIv8Au2K2GGtfOl0B0qecaYgbfb0wBxFGYqdBQczeDJAGw9sLPFdNTJAk+mLaXXT/AK4opCoC1QSFJIAtMTI9P31xPPVVMCmjcvMT2kiNpJPXliQ4cGeRpm6iZEAE3M9cQbhlQGNN97e1/wAsfU/EDQSLbQbnblB2kemCMpxV6r6JCyJBbtysAMW1cVnK1UUtBAHcGP1jftviisxK31cpPKeXPeBhsuVdlqsXUaXIYRvtfcD8WOHNLTXzs7LIjSnrz0x7z1w6sKVydRQKmkrI1AyB5Y3F52kx0HfFZqA26nr+5xDiefcsaeuUBIUQNgSBHMW6Y7wwFTqZCwvEmASbb9P8cWgdlcqrjysNXQi42vvBHtirM5F6alyy2Oygek2wIwrAl4AJsSI/S2Knr1IIYtp74NqqmpXJ/Gw/umPY/TAdbKub6WI6nDBMg585VUWJ1M0fbc4YVQdIhvMvzaFt2MQJ/S+LVlZ/+FMQN8XZamyjpI+o9OhxosvT1lpBbSBBO8HsQRuDfFFejRptpZSSBO8/kww2rA/C6FSoX+ZgEv66l2kxsD9Mef58E15P4qo68zUG9/zPrGPU6+WRaLsg0n4eubm2nV1lbRcBuRx5exXVTkgRUGyjbQGXbeXJHbftjl6df4+NP4GzP8mmpZgQNI9m25nl222AjDPiFUU6khjvquP7V422jAXgRaYy9QsJalmGQQL3uOkc+Z5bCMaQ55aaj+WrSdmIkAACDv6Y1Kz6+2bipWJIBjmxmB6nCzxbE0USdVyx1TJkch8o7Hl3nG5zWaoEADSBMwEOwnrA3IP+uPO/FeZU5kkCAIAAAEHuO/qfXli9Xh8fanwKk1wpE6qOrncB53kG+obTO9oJxt86uiSARJiBsPTmNjjzrwu7Ctl9M+ZGXmfL5WvE2tt9SIx6TRNR6ekxIvLW5TdiN/8ATF5vF7+3KeqAdGvVTLWDGPOy3MmflJ98X5PK1atJiUIIIEMCNpM+l1+mKMiam+uNJP4oJUXFhcCWJ9Zw2zfEKnwyqs4IFyNMf2iBub7TBxq1guXIAAS4XmYvcjrNwdp64HzeSqU2IZT6C/MwbY+yq1GJFlA2JHmuSPUi036k8xiPEc6ytBZ2O0idhYC8X9sWrqjNcO+GhJcNygR7Tc/uMLf4htzbsMaFuG1E1M4LKDp80qCeUDfTvNumOZ7J0FeolRGVrQfMYPOdgw5zzwasXcDclKhlrdC0EFQbxef8MUcXbyd9XPfnsDU1AdsRyWZ+ErIrWYDUpUENFrzJ2x9U4hTqKBpXSSDKiCQOREiBveJwHeFVfMKHugbvMbk2xof4tnUMQJInpyG9hO4+mC6HhkvrJRFIYjS46RcEhvL/AJ4GrZY0jpIjTawJGw5kgG0YVmO06gUQaYO5JiTeB1O0G3fE6cMphBrgQPNBNrSANNuf2xRl/PqAWo53BQAkAEbco26745mFVYGhlMTFQKCQbSQTIv8A04CvWi1ppAe8j74o4jmVpNDix5jmbfKCLDt154FbMld22mQoM/MF5aNpwLxMVK5WLOoIA2mGANyeQg++KWrILy+dpu2xFoBa0+n54p4oWBUICSZ2Ek7R3xzw3wvTmFauEZIMyQwmLWud+2GtXiNMMwemzeZoAVoCT5TBOnboPXGtHxJ+K5wjKshXzFdJn5gZkWJHLlvjC8ReCfM1qkXHQR9Pvvja+KeIUXphUBBLAEbDTJ5QB03B+2MPnKkgH4h+YmYgiwMbz+/bHL19unn6abwPVRcxmkqf/VBBgW1avNfzEfLJAtO9xjZcP4YuYD6zp0GwptIMyTcieQxgPDHEFo5zMa7B0WwMAkhAAIkfiJk/rON7S4iQspCEhmgQRY8zO59DvjXln1cF5fwvSb8Ti5kMsG4E+0Y8r48o+PW0ywDmDIGwImxIMjpO+N2+ZKhnqC58xOpwbifwkX7ATjzjMNq1MVJPmOoGYMX1Gb95+0YPenwj4eznwauTqEGEqkEWNiAOoEe4A7i2PVs5xJKpceYBlSCFnYsd9j9ceOI2inReCAlZWgz0kmbxtEwdtuR9M41VFRyaCuaYUf2gAYNjPvv3xeV7QzNAyyIwIIgajp/Ep257Yd5qi9SkoAgwJblaJ2v9ueM9wvIV6j/y18wvuOoG89Th1w/NOjA1qkg2gk2IJncgHkJk3+uNMKKWcamijyOCY1ETBInQREi/PbBJWuwDKlP0ZYABvABt9OuLVzClEJpgSpgggFmsSo0v/UN7DnGOFEcfJUIm0M3IkdT+4xcQHNcZq1BD1CR0AAH2H64Dz2deo8kl2jeL87YzjK5MA359Lc/XGr4BTqVafw1qaWp3Y9dRMD2xfLFgNKL7sNI6m3PuZxynTZmAW5mLe8T++uHKZWkyM9Z2Pw6hpk6YGoR0g7nfDPLZalSLpT0AgAsDMxyLb2xW6sO04wIEo08xIgHnzv8ATFacW0zK7sTvy723wlzuTNRCFVAT+JSBafb0xnKeTViw1gsoJiLmOQ6nt2OI69EyfEqTuFEB72tMb7iek4TeNMsSaTgDzTTNuZBNP2DYzeVq/CdSGIK7AkCD3Ak+2Gud48tegaTAs5urBYAIMiZ+kgc9sBlJTVDRqazQT6ONDseVnAI5DHctW0sr3BUhiNiL/CqbRcnSd/zwVToI4MOBOqV0m2rSYkA2VrzGCWyaaoJ1TqJvAloLTOkGSAfXGhia50xBJmIIMm4S+6v+Inny53kkITPk6/KoNpAB8jA7A8v86Ey5BMJM31CDJO/ygk7TOAvEOealRJFjKgSYPzCSNjIEn2xmwsXxzirOUDbhZJnc66gG97COcX2wkzGvUkqAZ3gQYi/Tn9/fFgyrP8xJ8thaTd7X32JPriFfKiVWSUmQYvcLym23XGG/xbUqlK1OoOZp7wR5WEg9dseqeH3pVsqlR0ps+z3CwdR08xFgMeSZ6wUnly2PzhR6X/XGs/2aeJGRqiVCsBUAlSYALz943643GaZeI+JUVSsnwdDLpEhww886extM7xyuMYJiCjsG2UyDG3Ym+7cvywTx7iZq1ncfK0FYFhp2a46Se0kYU0a40QyCNFjEfhJFx3j9jGb0yY+zVOctG4LJBsDeR6zfn/lj23wPx/8AiaFNNK03alqAiQQrFGOkGwnlJ3x4nkq4+GCy21LaIBhtXWdgfv0w08FeI6lCqlMAyUNJNMCAartBnbzmfSMMFexVOHrQ1N8XzkRsQYkGN7CR2wgrZmampQarXuZa/IHkIvbvhe/xarE1C0TsSI+gH3M+2BKfHaxLlQwFMstgCtjznbkdsOs4Z16blGepqXoAvluBuYkSDyA5XsMS4XVldKESszYjmTB5SJ2xjc5x2vVI1uSBsP3t7Rg3wp8Ys4pEwBJHK53vzti03zwVn+GZhT8siJEMpsOe/wC/rjSeHqzAAxqtDEFtup1QJnpgUtpduxH2w34ZSV6SuG06hcFYvJEXJ6euBkvzaOKddChOqrrBWDr8y3Ufpj7P8VUVKzGf5tLSBE7iATgniDsjikBJcEA+g12jaYiYGx3xms6GZlaBpIB3ubrG1rD3viPT7hWb+I+XCox/h0YOAJ8pUKDAub8sU+I3L1JVHRdIsy6ZMt5gNjaL4r8M59MvVZnI0usWuRMHke2HQ4nl3GvUAYAIJ8wMXsAeffCiHKVEAUPRVoBBIYqTMGTaJAEYt4my03X4awpABXUDILMCAeUxh/XWkQPiOAsTqLKB23YmMC8R4dQIDEqVOx1gTuwM+8++LiSZ0kKwIJm62gLNjbcTvzwQHVp33jc7yRHzHfCbP11GkBVbe885H9nffrywtzp0oGEBixB9OQ8zflHvysQ/iSBXZQCdCqwLEkAszbg25Wn/AFzXiLMO1IKX8usEg7dNvfBFKufiPc/8IGL38w7cp6gYWcXUuDawU337QI5z+7YD3XeGvBDyQAAVjkTItFxv+eKOKUBTZQBMsyjpYJBHqHj1BwF/Fj+H815VJAtMi46i2J5nN/FXKmTqlj3lSsG+58k4y2XcVcwwM6gAQP7zj7z+WCfC2bK165EgfAaw6h1IJ7iThdxWqf4ipYxK78rqxB9JOLuC1iubJnSCsETYqQN/oDhFnDLJVQ2oR27DUrsJE7dsE8RyQUeUQPhgx3Eho/piMB+HwfiVAfNDLt2pOo+xjDRM8alOqG3VahWDurUnv6zY+gxAgp0bKN2mPUMChi87uPoe2A3JFdagJk1p7waisJ9AYwxpsPhIzAksGhgNohwe5AB9Y7YC4u4FPUDfUb87Fv8ADCXrFZ49JxnuFt/JzX96ofthxWfVBje/5HCHhTf7vmDe/wAT/wDHAmfJx8ufeldCRO8E/pitjgXNNtiL0nQ7s+vTc/gbUY1G5iY2P0w2p500wEQHTG7SbnVNywix6GMUZfiD6SApQ7RG3qFJE+2B2rHXLF2tJGqNMiLWP5Y1rnhhm6lOoyVHZVK3AEaZKlTYmfqd8Z/iHE0NBcsutzTazbaiAwiCOpjDFM8jBioKwIMtv05D688Z6uq/HgDd7HVzn02wUxdxbxAK1hQSmdU9+djYDn05YXfHc2BN+n+WC8+1EeUUjtq1/E+YHmBEAemB6xSQFBF4kmTOmSOkDlYc/a0qdzJ37740/h6tWqKFplS9L5VdtPlMkkEk+hAG2nGWZwB6gfnfD/wk+mp8UCQGI6TII9eY+mIGHFMvVpCG1MzGZBZrddXraPtjlPIO9OW1hQxgrTdpsJiBtJj/AJTvE4uzi1K9S+lUiNayfKdXc38zdMMWrmjTCgtUO0qoJuX35x52Fj6Rh7RyMkMq38aKYMsQU/s6iDcWmJ07dr8sLvFdBldFUyCik6RA0uKhKnr5ZvHM4NNdznqTrpFRqhO5UamLzzkrJFjM7EG4PfE1KoGZXY1G0JcEmAErjTe53+4m5xlr9Y/iY0pER5V9oxLKCUy2wg1DJ2HmUSe18N6UKxkB2CqVH93zk7RcDbucXQjV6DLBQglgIi/wdQtFiQeX+OJpk+JvP8wkebl0/wCExJ9Sftj7hFWMxriQqTHWAD7+nbHeMHUien/t0N8T4BlAzVQT8tNj7qjmB2MQfU4QccIXTUZurSL72I/fthbwiqZrkGAMuxj0DgjtMYaUMsQ4SmpkuVF5k3j7RgP/ALKNBK5LBgaTKYEEGCxB5TDYgC4lH8IgkggCQJ30GLd/NOA+JVYS3JjBNzu2HmZyZW/lM0yBIkkFcxJ/vWInpGM4zQxmD5/lO/M3H2xJ6vkK+ulSaxlFNtththNwo/7pV76v0wVwAN8CjdABTSBJn5BvgDLOEy9SlqVmAJOkyLkDfY4lCRmwNWpljYTi1j0v++ZxALNt8Db0LI0nTzVNGgDm0E7gaRpJPPtY3xPPViaY5sDJtz1Ttg3gNE1Kr/xIAhLAMNIE8gCe23ecS43l6dImTpQFfMYsDpJg7HnjXMcsJssSaMC7EVAIP4gigD2Md5PbBlLgVUlKtSKSgU5L76lUA85uSQSek3w1GYNJD8NlWVt5FmZQTq3O55WthDn84TdzrYbkyeR+nPBDeI5ngxR1NUaqfyDSwII1TPlJIAmTtgjg+WoOS3zJqibg9J7z+72xpq7rVVS8aYME9PIQedj+WB6OWpuisrGGFiAbggEWuRuZxTDek+erUlPw6NCmdS3YrJv33953wfwrh2iavxEAJLMoWBLC8REWIt+eL87wiBr+JbTIBgRbrvJK29drYozmW0KrtUQgkCzXkxIg7xt74WcWcLelVqu0SwggmQecgxEgaV3E3bqcMa/EqdO2pQdQWJAg33JMACDv0jc4zfEYLs1EkIebMATYAqQLE6pxnuIK7BpIupMz+IG/64txZq2qrpXo1DBCurNdRIVpYAyNlm3fFvGuK0s1Vc05CmkdOodKUn2DE/ScZqnlNt/JQYKbzKysjp1wPlKLUkQ8iGj3Ro/T7YzW8abOj4bxEgWEX8sATbnAN+hOJDLQpYQPhjcXtPlI3AkKDvf2xVxJ4pKTYwv/AJeJ53Of7ugv500x1I07/f64gxviByKjJbyMRYchpUe0KMFeHEk1v7kT6gr9ZIxPPZPXUd2IQM5MbtcgiFHbrAwZwpFpOYMAkSTz86z9gcaA1VMysKwZgLXnVEj3JE7jFLZQ6K4UDQyG4nZgF1H+nym+Dvg6xIt5qgneYOr23+2CaFFApJMKigHuvxEO3WJ7W7nA0ScWJ83LShEdtNYEb3uy37+uMzUpXjY/EIMeom/rjTcdzJb4qjYNUUDa2qmB7XMYRZquBTDERcjv8xOKJqOGcTC0KQImEAUk8tI3jnhPTogH5jG1vy7+mLPCvC6+YoA00JVAwLWiReLm5uLC+D0ywU3nUOZHykW/OcHRBOS4VRAHxHN+1hY8hdeX7nA+aXKofKpM7yxHtdsQrVrEmYFumw74HTOyYRSSOQg/e2DansjVV1U9I0qRqYFAxvJ0tfy9PtiFbORI+FYKPNbeLiAwkzF++BnVxaaqg8wARddyNxB/LGb8XV7oXAJanqWViCpYQVJi5j6RjbJpXzuXqWYqWIPlhSwUKxYEgEAQJImIGFFXPgEkK5tqUalQbhQFiW3vB332wmOYcyFXSCdQBtdgoYRYXAi2IaWaCGMTI0ixtcTYX9eeDS0tDPqZBKrclm1wDM3GohzMH5RyGLODZyKNAKdlEk/3b7tO+0G09sZF8uWpsVWysKclr6vLAAHc88emcJ4cFoLb8Ijla1/oT9MX2rwsz2dFf4ShKhKg6iAVC+VrifKIaCL30joMZkp/NiqzMBJJBvAkAyZ+mN7R4cCLqD3gdD//AD9cVPw5TG4nlfsdj64sUrBLnQy+QENrsWgjTDTJtJmLxyODGyj1cs9YlZUaSTYzpIXsBCR798aCvwhOQU+qjp2jC/itRaGWemzooq8r6rBwIEmd9sS2M1XQqQDoj4ZBhheene0z3254SsHKIANSwI/6XE9I/wAsF8SZXdHXYUni0c6nLFtPwpVelTPxQVKiEaRAt7HngaS4txCiRoVi5EWU9FAu23XrgEZ+o4CA6EXYDf3bf8sH0PC1ZG+QMP6WB5YhV4Y6TqRx7fuLYsWQPSy4gxiFDK/EFXfyoWHsQse8j3xcW0zMj2x3h+YCa5YDy6fq5M+slcaBhww6aJYTdnj0hLD7YsStqpVdhKXnbdCftgahVmmlKbQTq9kmx9Z747wepCVAQx1Bwsrvo+GD7xfAiZMrUaq6bsQOd5Jp8t+m3fGfZtWpeQ2J9TjRZKoRmUYmYZVJ/wCWOfpjNVV0uR1/yxRNB4f4m60DTSVUVS06jYwpkAc7C98O83xo13VnILhdJYCNRX8TxuxESecRyxmPDuTLq0mFDXAsdluWNlHf1wxzTKlSmqAQFBsN/M3XzbACeeKoxbhzOJQMb3IBN8DUKGgkMjDaCVI2nv7+/bGkyVZiEJdgZ+Vgh07jfSTMd+eDTma3J0b0BH/uR+WM8OGh4zRaqtNWgu2nUpYQXiWLfKRqnly3wlq5w1vMwdtIAWHHPuV26md+mK24AI1LVERMHe7aRfrP2xH/ALOzKSFYmNXysfwmG7WOHTTKnRFJX+KqqSCVDLBUwYKFvmINgbj1wLmWT4TVFrs6k6SjWZSRIERcWIkW++FeZytSZqI5PUyfqcGZHiFKnIfLo1uZ53g3BOJnMJFzBqOKIBHxMxqN7Wmee3y49bzVZQGEkSB7C4kcuuPNvDuX87VYB0OPmUE+YWI3NhqYx/Z9MOOIVqqEipLBW3n5gD/LUnkWIiLfNh0Wa2f8SqMgZolCb+qc9hFsZvjPjjL0jpVvjPfy073JtJ2EA7HGU8cZipVp01JsrEWJ8yGy6r3mAfftgbhPClVBaLbe37+uJZn2OzfHc1mJAiih5LdvdiIFu3XAJ4QNzJbfUSSfqcNqdMDly/yxYwgA8v8ATDg+X+EmT4Zrrop+QqZ99x9SceicQy4UotoVBqPfnH0H1xlMtUWlXXVsBc/8pmP+YY0tXMBmePU/lb6E/TBw3q+hQDXi3LFlKgABYidh03N4wDk88VqBdgTtHM6YuJ5T9cOlAgwdRDle1iBH5YmQVThyNMgGN5APLvhZnvD9BgrMi+apEgbnQ79eqj9xjTM3zCOYv0sDf1n7HGZ8aZs06NPQNizGw2BWnYHsT7HCYw1RlL1GUBdHyre4CaLjfcCbcxiqhl2IDAsYcdxpJgjb5SYtFo54U5TicLJWS7OJ6CB78xhzwfNaatOoB5YUHpBiQeW4m/r3wNhKGTY1Zg6Q4/JuR9t8JzkvNVLXKETI9JH2ONU3FlTNuBELWYdhc/SMZjiWbLVMzG7N/wCo4gnweoNJUCJbYCeW+nnHU4cIiI5eTqjTLHlJP3nCPwyRfWYOqwG5kbx2vv17Yb1XvAgLM3IufUm0HGPX2l9SqCQSYK846X2/xxa2akCJNrkKJNtyRvefS/XEeD8M+NOk0wDEsx2HSIuY9BjW8O8O5emBqiqY3Y/kqmB9Se+KeVuC1rI1OPiLqKABWWGJLahBtuMWLlwS0AXFUjQ1iv4T9ZEdMA0q1OBLUmAVdyFIAfSxBcJ+KAN4PrguhlVQM3wiPIwMEwOigm1pNgZxNLqFJtQ8zAa6YEiRJpnePp74zXH+OrTEQrsaRC2uHNXcyLNAtyuBjSCoA4ALg/ETqRCpdudt49OuPP8AiVI03LL55asACdwV0hh1gsW9cUS7woGNOvTYTpiYmCWenB6SBPTc4fUTVqV2TVKFIJ5koxLX7Ak/TAHBcg6LSUsB8Q+czyK0SW7wSQPTDunSNNnggh2KzOwqFAYnY6mjnttjTKXi3JA01hSJMAR2mCZ2AmMK8gJgcpiZ5z+/phln+JaqSktJ0giCLhtNPzE8w35jrhC/EKdNZvqnUDPlZgxUi+wgTz5YYL00keaf7Jj2I+uA81nFVSGMAfN28jNcbjbnH+Oe4r4gJZwlwfiAEGJUlkDe0A2I5YEq0WeoqltQqEWG0VPlJ3uVLAemJSGHGPETMsBtQVgVsDp3LqORuw68rjDXJ55tJcMAahJJZGmLG5GqIsOm8Yx+Qypq0sx1RVg3ChmqopnmeV+UzjRZKk1Okhdj5VLOqOZEhng3m0EGCbm2CtQxo8QIYsaisFAYQROqTNiZtaOvtjQ8M4uFcM5fT/xCNNyTv6+UMY/PGU4boqIXYF5aDMatm3k+psZ5XwdwisrKAAIViJ25/cwLH+9iFaU8YDMSpWKpXVfZVTzwOckRA64Wf7Q8yGXyGV+EQIuNU6uv9O/pgOpmUhlX5qfl9YUG1pB1X6eU9cU8cVKSMq3YaiB/TDdSbaSh5b4RjBUMvCUyZ+ZrC92kj8uWGmbGrKyJCg35WK6SRHLXYE4Fy6n4aibGAT0Mxv6T9RjlTNMyuD5pGmSOQIP5jE0oo0C9QszQXYk/3jJ6z/pgXNKUqVVm4O/cE/riGWqmxBGqdQxVmasVHm5k398LLY/7POEJXV2dNZVxziLG/wC/vGG3HPD+hGIomdE/Lq5S222n6XHK2F/+zSoDTqyWBLjY3iPvefpjU500gJqFmEzDP5R1ZlMBjeBucB0j8O5pDlak01lmKgF9BB0J8vJhIuey9cfNQBM6aqyBtDDaLEYA4r4hRoCKApm7CecDlIsOXXtgLJcVpgywiRFmI227bflhgaSuai61csAw0rIBCjWrgnWCCJm3f0hvTpayxpNtUrElAVI+IqhJg3aV3iNjuJLF6dUCoqknkuxA8o9BE8gOuKFDJA0gwPKGlYvJAus9hEb7DGMb0LS+NoLHUPNTjWoY6Qh+L8w5tEn3GM/xmkVCvZhDLLETc1ANv6mAnp99RxVEVS7LUGlCTJlZgjbr37zjK5Sor0BAY6WQ+YXhalE+lyB9Dg8y/p9Z+KOKcQYvDeUydtoZlIjpOkQBf9DcvxWKVNywj+bykSFlSOgD9egxmeOVWq1qYBC/ywvQkTFp3JgYeZrJUjQoU18uwbSREOEaoJG5GlRPMs2NMKaPFdaOyNKLp/CdhoAkHbzJTaOmrGfzyOaC1hMahIPRNQkdizGehjkZxd4LOpnpMSFqIZIE7WMbSb9eQwTn82tHNMmr+SzmZFgGAhh2BLAg7rI5jES9eHmpRpvTAaFJI6gs4gf1DSTHPl0OkyHBaxqUnYQ9JQFAMK3wUYqDzjWjX5gN2OClyS5cABJAUq6zMLAYCSJIsxHWZ5YJe2Zdw7U7MpAIMqbgkcjqAvfcixia1K6w0UytFocmpTuJ81OnUUE9RsQY5xyxXXoq1Sqojyo3lEwAaNWZjcQTb+oXnE6yAuvzSHb4l7+Y+WDaJhtpiQOWI1uIEuXQFagZS0HkKoCEHv8ADMjlpJ54kD4VlymWSmY1OfNp7PSAPp8OofSMW8OPkrOBbUyqIAgrqflsSFb36YgVdcxRy7ESq6mIYE6oVisiRtTX6nFdesKdEqoJDMznmLK+ob9ah+mII5V9NaqFMRTlieb6aRYDpILR0n2x3itV9fxCRCsyCZMqsgn07HngL+HiWLSaiK5kxdmSQLbWEYnxWmWg6vK2pbzu0/r+RxIECiMytcAkGOQG3vbAqAgHYKL3/uCfv+uKqVUfGYHmX/8AUcfO5LANBDHeewwklghe4xybEz5rY+zDeY/3j7XtipeYxphp/B1ZitUBtIBU9LnWN/0xTxXNVHa7FoBBM2uRIF9pxzwtqhwt50/r9cM63DdRmft+mAxmyx5/s46HGHFTgp64lS4N6z9B2/XE09qCCYFzEwp5dYsY25c8c+JfSGMjlER0mYgYwGRpZmg5q1q7I7CCB07yDOwt5jtbDSl4iLVFUKo1MAXiDE8gDp94+mDRh74mpacrVcwSVIgdwbzjDcIqueHlrhGDqYmI1deTSDjUeJM4vwmWJLSB7o36c+/bGL4HU/7rdF1HVTqkTzKmRad5bEiLh6NVr0VLHS5RGMgGCSSFPTftyPKdP4oAWnQFOfMDTGreQRRUmBcwpJPU4Q8Ehs1l2NiChURYtA68h0/ww/8AFbKwyZQBV1giOc1ZmSbWE8hc4kR/7Pan+8ovM6iJ2sjb894x94meiaNFlRgahqXMTAZPKO0NN9jI2OJ+EKJTM0TKyS4F7x8Oo23LYYXeJK61MrkyiBf+ICASb/yupxfq/Gt8P55jRqoahOlUki0mAATItMTB5g9DhLnapqV0hoNNSrx1+GoUxzQkCQP7XKxx94SZ4YVJC6AQDsfK4J9oH174WeIaAWqAHOpnAYGPLCoNR/snY+mKRa2r1KVcM+pqfw0pOqFSxJIrGDyH/EAkn8Iwnr8TY5cgAKFZxIBmPiEgTNxY4N4DRlyrVUlqKBjqgAKQJvz3PPGe4fm4+LTYGF8+obzqUWGwPmOBGFTMFM0lU/LA53umgR2nAwqn+HAYHzmsRvF3YWPK4OB/EOZCvSJiTOo9lqWNuoB+uONm5yVMHpVUdyXY/r9sK3RNPN6stq0SIRL/ANImd79DYXGGHiCqH00YIcpIgcwrERG12H0PvTSpU6OQ0kS4bf1qW59CfrgTxLnGWvTqICCaYI7WU4CSugFapadCzf8A5Rf647TqlmRmEAAfl+WLaQUOzGZdVX0sTH/g++LWYLoBEiFJPYnt6YRCLNfM3qfzOPghJIAknaMHNkpf+0DcgG++18Pctw4U9N5mJI7xI9sOjAfhrKOhfWGUQN+t8aWmpI8uB8rSbUDfT269j2I+2K+JcZp0SyXZwIEARsIkg35bYNKeeVaY1VW3nSotMRIFr7jCniDGqAKchBe3U/4C3rOF6NUr1NbG5NwNh6C8DGx4TwnUJLWI+aOc3EfrEfrRajxPitSuVao2tlUKGIAMSTeABuTyxVkaxWopPK8dYi33xmcnmatdxeF5gWA79SdupxsPD/h92Ot507eY6QZItMT3kdMBW5iolQVSCQy+aSAJGkBV3J0i/wBTbHeJcMTK0svlwSw+A5JIglyNbW5AEERvtirii6DmQo06CAIJKrZDYWkgtM2MSOeOGpOVRpY6mKAtLM0kgxZiDqYGSdo6YhgPwt4fJWjnSPIrAKCLnTMv6SwHqD0xR4qzkhKYQqEm4FxpRTbawBv6+mHeY418EJRamVDKFRQ06FXcabkC4gkCRfriGXpqatarXCtTX4ZeL+QNQaRG4/lxiRF4e4TWoZykKqmGQkEn5dVCq4Hdo1CORHpgPjGTRky1OkCAtRhfn5UUn1YoWP8Ae7Y2nEPESVKRzLqQEqGDpM6StVaZggXK1IPpjM5OkS9MW8rEyCCN732ETJM4VivKVtNRwh1fDpS9jEzpvI/rJ6W7YuzmRSrWqsQNVPW2reWghARzvB9j1xHKZ5dObpiJZNNtm0M4VS23MHVMEScLshnQ1etUiC6ElSbSWWdPcL1774k1Hh6h8XMUXj/5YE/9KH62xi6Na1cENJBG3/3FaSSZ/DtjSeEnUJ8Q6p+FAhmBEGwmZi3yzzwm4Rwlq7QSUp1mYJMmQJMX2A2kzfliiAcWo1NSKZZ4k2EgWN+18H5TOBfgiooZUuVkgz5dQtBExv8ATGh4lwLMly8K1gIU8gABIMEmANpxnM/lTcbN+XY4ljTrkVrZF6oUKiR+IyzAiCN7TBvyO+FHipUFVNwvwxHppET7Ee+GPBqmnhrqxAaSYO5GpSD6fuMJ/E7zUGoQPhp/4kH+H3wRB6ujUBuCwIjkFVb+0n74riGVCJJBHoAB/ngTN1CrAbCDHuzHlg7PuBWRgR5ASw9Rz6YU6KRDAWJs1vU9rf5nDWkREAH3ieQgXjn9sB8KzYqptBFjA9cMaQuDE/rviQXiNepACMVImNukQesj9jA2W8MuQrsQQdt92NuXL/HDU5AVCxvY3NjBaTbtA2xPLZaooGmY1GVEmfOSDA/e2EiOEeGGkB4Kx+E3Y7j2mMaRaOhmCAajGpyJ5CFG9gOf7Kp6edjUqqF3MWJWAZF/XvE2xBs5XWzI9zNjA6WseUW7YGcpXXr5elTAp3aPMdlXsIkk99vXCirxWqulviEBT5TJI9h3/wAcV8UpaWImQdtO5vMsZsMLMwqkiCJ6gSQIm2w64zJrR3U438VMwSo1MhYkiJPlHLpH2jlgzJ50/wDZ9MWgVCe/SO22Mg+YYKQtlgjlcHr19R3wfluIj+F+CJmSW+rRF+hw4NNfE5IajptEg9wrBQPQDDfxA6GtmYuBSpkAGx8yrfrAJF8ZzxFX1fw5Wb6rxGqXH2w08QFviZxiug/DQQbQdaza02n6YsJbnc4xyKEgT8YhjpHmEUnHcWP6dcT4ZnP96oMrfgAJHOSQwPqDGAXb/u/0r/8ApTEck5etSvEKoB6Xt+eHAtFUL/Er/aV4+pn7HC3LVNDtBmRH1EYZZfIPUNUrBhHkza0T69cLcoqmqBFiVEb8wPf054VWl8K5SoNQqLoRBDE+8gcud+n0xrMzQEUykD4VRSI2CggMO0ITbtgihwumG0ipUSozvJFltVdVkBt2I5AxiFDIVDcGmxlzob5tOsqSIIJFu5MdsY+UV808qJvjzjxhWIrUtImxOn+1qYCP/DjXVeLuUOqkfNsyncTEwYP0n3xlOPvNcMAYNMIFIg285nmoioOn2xrRIQPUciSIpkkA9wrjrYgSI9cG+KKgYq6DdVgbwAIjvtgXOAKjtJOp4AHLTqAj6n6nrjuSZajBCrG1hDc9Ukx6/cb4ioqoatVtAU6bGT0Ztu231wblMmy1Wdyvm5CTyjp+5w84X4UZGZmkarkHlv2JPpOHmX8PUB81R53259LX95xamYy+WK2XTEzAtg/+Fqqpf4ZCgi/aY3xq6PBqYjR8MmOe/wB8TzuQcoFIOlmWRO6hgWgegOJT7K+HZVVf+YumyyCZn/icgORBw9oU1RKY25/S55QDf88FUgSzFyBIETtGp7T074rJsyhWI5BbCBsNRifbCVJdlK/DjaPOYI398WnMaANUdPL2tz7z9MLuI5inSC6UIYnYX5gX3ncix+uLqWTVP5lTUxb8JuFm9u+AY8y4rlwCJYnl6wLTfb/TCyvXEzqUR3Bv2jnbfDnxbwr4dZw+oCC4BFtJeoEB6fKbnmcZpyrXJ0qNgqyCbk9LbfXFIqjXYt1Ydenvj7KqNelT81pNv1644UlQQ03+WNu/fFtHIO91APob7wB3PYYWRz5CpUSggB1DWL8vMpB9IO+NL4gEU80xI1MqC86oDD2EmbbmJ2xDgnDDoptUNRAmqVC/NJEibjTb8OGPFWVkdB89VR5mDCNDqR7eZrwTbGNbjJVcs38CfLE1NQ7iEE/WMR4Nw0mrS/mLNm0wTIWGMyBNh74f8SyxqUvgsdGhvL8x8oi7DTIkE/QYnwXh3w21Q9VggCwhEXBJknnEbixOH5LC7hlIh6u2khwzdAx2XkSYtFtsQfhFJXUqxkPsSPwweW36xh3l8ivn0hixYsbSBJN9ogWG/LFbcIqVCFQFptIgjcyd+pBnvvjO7UfZakSwI+UVGAM8vjVI9cW8MqsKqwZPxI6SdUe0yf8AqwJ4f4iKTCgWg6QsAiCdbyDJ5TM95mMEZHhWYWuSAAoeVJNyJmCLR6mT64MpMhxammVpMxUHVLqf7MsrW57kj+6MZTxa6iupSNJdxbaQlIf44P41QZcuFqAqQL2n8RIjr/phTx5WzTAZdWch22kgfy6ABJHKQb84ONBmK8lGQXbWeXUiSPvjaeCaxoKAUDMR+FfNflN/oMR4V4OqGHYANO5PrsBPOcbfhXBEpAQJbmeft0GFYKR9Qkgi1wRcfScKuJZimBChS4PmMGFESTMgHlz54t4xXbV8NDo1TLHc2vp9JF5xn+JIUAVdemDq0KTItvHmiLWnfGViL5xiSQwgbEjsOUD9dsWcL46rEqHRiIJA6Ta4t9sL6WSq19SqKtKFlXKQGbUqgQw1AQWaY/D3wBwrwdnqRZErUUXSSJaxO0DUkqe9tt8ay4noVLMfEXUIUqYIgsQTGw5cjPQ4jnsz5GVHlzYDYzaTYTz++MXWTPUzDUUqFYllMWvdSCsgRtfb0wdw6qpcVPhVKbDmykHa4va9h9/SWHCn4Ks1eooqElhHTeAOtztiSUCWNSrVIU2VSAAJvb2GEudzlQufLqm580bm8c4vGJNlazksgcg7wQPN+KJO0/aMWo9qZRKigpUkwfM9wdzJJMbybd8A/wDwZl6raqtCmRIJYSpIm8xGMX4LqEZmgoJAZjqE2PlO4549cyH/AAaf9wfkMBeb5jwlSp16iGm6FWIAkwy/hYHoR05yOWD6GWoZdQTSWAwMm5k2EncKN7Rjf8ZQGghIBIO5F9sZSuPNjj7tl+1hGc3/ADUVWLD5TrPLcx0A6ep74jxbNAkaAQQN4PMrv0NhbscXZykpqGwuizb+s/5Y7mFEGw3X9cAB8P4hUZanxEljcMpE7nzn+qYP7GO8JrVELh2Cowte9gVi8x/rvgfMMVUFbEi5FptzxVwZQ1NyQCdRub9P8Tjcmk700U1MgeobRaFGmWI1bXN5vHfEKHCatTWZJ1Wm6jTsVUG2mQJ685wy8K/i9Bi/xJmGWNLMvoSMb0az9fws+rXUqKk9SB26SfTvjZcK4eaNJKesvA+Ym/WBaIub4ynh4asxe/lJve/XBHjvMOFpgMwDBpAJg359cOpo85Tp16ZDIHG0MDEyN525YX+G84kFYRfMVCrA2JgEDnB32w2oKPhU7DbHOG0FUnSqi82AF+uBC6cKSTaTeT+nXE9XPGX8cVWApwT845/1JjTVBh1M7ms/8VqlE01kEMrnSSO1+RE/Sb4o8L5hijfHakzqxCtTIKwIG2wYGQfbGY485GfzUEiKUj1CiD64H8MmcvBuJrf/AK/+J+uKcVj04VRiquwNiJx5TwvOVFzAVajhZ2DEDbpOPTMsZF7254dGBEzMvpRwpuBcyY3nHc5l6pIBUmD8wi4MfW1xjF+J6rCo5DEEWBBuBGw6DHpPBWmjQJuTRX/ysCZ1uGvM6X3Jus7+/wCWDMtVrICuiRMjyn3H764dE45iw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77" name="Picture 9" descr="http://mw2.google.com/mw-panoramio/photos/medium/77496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12976"/>
            <a:ext cx="216542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6511031" y="1016149"/>
            <a:ext cx="252546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compiti e il valore morale della ricerca scientifica </a:t>
            </a:r>
            <a:endParaRPr lang="it-IT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582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1" t="14553" r="17729" b="9374"/>
          <a:stretch/>
        </p:blipFill>
        <p:spPr bwMode="auto">
          <a:xfrm>
            <a:off x="179512" y="44624"/>
            <a:ext cx="8712968" cy="662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55776" y="6381328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t-IT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G. </a:t>
            </a:r>
            <a:r>
              <a:rPr lang="it-IT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Tanzella</a:t>
            </a:r>
            <a:r>
              <a:rPr lang="it-IT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-Nitti, IV workshop DISF </a:t>
            </a:r>
            <a:r>
              <a:rPr lang="it-IT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it-IT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Group, 2011</a:t>
            </a:r>
            <a:endParaRPr lang="it-IT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11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7" t="15886" r="20156" b="10156"/>
          <a:stretch/>
        </p:blipFill>
        <p:spPr bwMode="auto">
          <a:xfrm>
            <a:off x="179512" y="151013"/>
            <a:ext cx="8748464" cy="659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55776" y="6381328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t-IT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G. </a:t>
            </a:r>
            <a:r>
              <a:rPr lang="it-IT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Tanzella</a:t>
            </a:r>
            <a:r>
              <a:rPr lang="it-IT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-Nitti, IV workshop DISF </a:t>
            </a:r>
            <a:r>
              <a:rPr lang="it-IT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it-IT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Group, 2011</a:t>
            </a:r>
            <a:endParaRPr lang="it-IT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34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encrypted-tbn0.gstatic.com/images?q=tbn:ANd9GcTHGytUy9hOIQMCc2ltjZfKl5k9wO8C25_DeRd3oxliqgV2XIrs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969915" cy="363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1520" y="1844824"/>
            <a:ext cx="4752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riconoscimento di un Logos creatore nell’attività di ricerca scientifica, secondo il magistero di </a:t>
            </a:r>
          </a:p>
          <a:p>
            <a:pPr algn="ctr"/>
            <a:r>
              <a:rPr lang="it-IT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Benedetto XVI</a:t>
            </a:r>
            <a:endParaRPr lang="it-IT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2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7544" y="1487681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 smtClean="0"/>
              <a:t>«</a:t>
            </a:r>
            <a:r>
              <a:rPr lang="it-IT" sz="2800" i="1" dirty="0" smtClean="0"/>
              <a:t>Lo </a:t>
            </a:r>
            <a:r>
              <a:rPr lang="it-IT" sz="2800" i="1" dirty="0"/>
              <a:t>Sviluppo umano consiste nell’accrescere la libertà delle persone di condurre una vita lunga, sana e creativa, di lavorare alla realizzazione di altri obiettivi a loro cari, e di partecipare attivamente alla promozione di uno sviluppo equo e sostenibile in un mondo condiviso. Le persone sono sia i beneficiari sia la forza motrice dello sviluppo umano, tanto a livello individuale quanto di gruppo</a:t>
            </a:r>
            <a:r>
              <a:rPr lang="it-IT" sz="2800" dirty="0" smtClean="0"/>
              <a:t>.»</a:t>
            </a:r>
          </a:p>
          <a:p>
            <a:pPr algn="just"/>
            <a:endParaRPr lang="it-IT" sz="2800" dirty="0"/>
          </a:p>
          <a:p>
            <a:pPr algn="just"/>
            <a:endParaRPr lang="it-IT" sz="2800" dirty="0"/>
          </a:p>
          <a:p>
            <a:pPr algn="just"/>
            <a:r>
              <a:rPr lang="it-IT" sz="1600" dirty="0"/>
              <a:t>Tratto dal Rapporto sullo Sviluppo Umano 2010, pubblicato da Programma delle Nazioni Unite per lo Sviluppo (UNDP</a:t>
            </a:r>
            <a:r>
              <a:rPr lang="it-IT" sz="1600" dirty="0" smtClean="0"/>
              <a:t>), </a:t>
            </a:r>
            <a:r>
              <a:rPr lang="it-IT" sz="1600" i="1" dirty="0"/>
              <a:t>http://www.felcos.it/sviluppo-umano-178-1.html</a:t>
            </a:r>
            <a:r>
              <a:rPr lang="it-IT" sz="1600" dirty="0" smtClean="0"/>
              <a:t>.</a:t>
            </a:r>
            <a:endParaRPr lang="it-IT" sz="1600" dirty="0"/>
          </a:p>
        </p:txBody>
      </p:sp>
      <p:sp>
        <p:nvSpPr>
          <p:cNvPr id="6" name="Rettangolo 5"/>
          <p:cNvSpPr/>
          <p:nvPr/>
        </p:nvSpPr>
        <p:spPr>
          <a:xfrm>
            <a:off x="2806282" y="332656"/>
            <a:ext cx="37471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sz="4000" b="1" dirty="0">
                <a:solidFill>
                  <a:srgbClr val="C00000"/>
                </a:solidFill>
              </a:rPr>
              <a:t>Sviluppo umano </a:t>
            </a:r>
            <a:endParaRPr lang="it-IT" sz="4000" dirty="0">
              <a:solidFill>
                <a:srgbClr val="C00000"/>
              </a:solidFill>
            </a:endParaRPr>
          </a:p>
        </p:txBody>
      </p:sp>
      <p:pic>
        <p:nvPicPr>
          <p:cNvPr id="13314" name="Picture 2" descr="UND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9383"/>
            <a:ext cx="6667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54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 t="16667" r="18125" b="8594"/>
          <a:stretch/>
        </p:blipFill>
        <p:spPr bwMode="auto">
          <a:xfrm>
            <a:off x="179512" y="-88558"/>
            <a:ext cx="8964488" cy="661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555776" y="6381328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t-IT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G. </a:t>
            </a:r>
            <a:r>
              <a:rPr lang="it-IT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Tanzella</a:t>
            </a:r>
            <a:r>
              <a:rPr lang="it-IT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-Nitti, IV workshop DISF </a:t>
            </a:r>
            <a:r>
              <a:rPr lang="it-IT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it-IT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Group, 2011</a:t>
            </a:r>
            <a:endParaRPr lang="it-IT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2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85800" y="1196752"/>
            <a:ext cx="84066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«Oggi è un giorno grande, un giorno storico per l’umanità, se</a:t>
            </a:r>
          </a:p>
          <a:p>
            <a:r>
              <a:rPr lang="it-IT" dirty="0"/>
              <a:t>davvero questa sera due uomini metteranno piede sulla Luna</a:t>
            </a:r>
          </a:p>
          <a:p>
            <a:r>
              <a:rPr lang="it-IT" dirty="0"/>
              <a:t>[…]. Faremo bene a meditare sopra questo straordinario e</a:t>
            </a:r>
          </a:p>
          <a:p>
            <a:r>
              <a:rPr lang="it-IT" dirty="0"/>
              <a:t>strabiliante avvenimento […]. Faremo bene a meditare</a:t>
            </a:r>
          </a:p>
          <a:p>
            <a:r>
              <a:rPr lang="it-IT" dirty="0"/>
              <a:t>sull’uomo, sul suo ingegno prodigioso, sul suo coraggio</a:t>
            </a:r>
          </a:p>
          <a:p>
            <a:r>
              <a:rPr lang="it-IT" dirty="0"/>
              <a:t>temerario, sul suo progresso fantastico. […] Chi è l'uomo? Chi</a:t>
            </a:r>
          </a:p>
          <a:p>
            <a:r>
              <a:rPr lang="it-IT" dirty="0"/>
              <a:t>siamo noi, capaci di tanto? Faremo bene a meditare sul</a:t>
            </a:r>
          </a:p>
          <a:p>
            <a:r>
              <a:rPr lang="it-IT" dirty="0"/>
              <a:t>progresso. […] L'ammirazione, l'entusiasmo, la passione per gli</a:t>
            </a:r>
          </a:p>
          <a:p>
            <a:r>
              <a:rPr lang="it-IT" dirty="0"/>
              <a:t>strumenti, per i prodotti dell'ingegno e della mano dell'uomo ci</a:t>
            </a:r>
          </a:p>
          <a:p>
            <a:r>
              <a:rPr lang="it-IT" dirty="0"/>
              <a:t>affascinano, forse fino alla follia. E qui è il pericolo: da questa</a:t>
            </a:r>
          </a:p>
          <a:p>
            <a:r>
              <a:rPr lang="it-IT" dirty="0"/>
              <a:t>possibile idolatria dello strumento noi dovremo guardarci. È</a:t>
            </a:r>
          </a:p>
          <a:p>
            <a:r>
              <a:rPr lang="it-IT" dirty="0"/>
              <a:t>vero che lo strumento moltiplica oltre ogni limite l'efficienza</a:t>
            </a:r>
          </a:p>
          <a:p>
            <a:r>
              <a:rPr lang="it-IT" dirty="0"/>
              <a:t>dell'uomo; ma questa efficienza è sempre a suo vantaggio? Lo</a:t>
            </a:r>
          </a:p>
          <a:p>
            <a:r>
              <a:rPr lang="it-IT" dirty="0"/>
              <a:t>fa più buono? più sano? O non potrebbe lo strumento</a:t>
            </a:r>
          </a:p>
          <a:p>
            <a:r>
              <a:rPr lang="it-IT" dirty="0"/>
              <a:t>imprigionare l'uomo che lo produce e renderlo servo del</a:t>
            </a:r>
          </a:p>
          <a:p>
            <a:r>
              <a:rPr lang="it-IT" dirty="0"/>
              <a:t>sistema di vita che lo strumento nella sua produzione e nel suo</a:t>
            </a:r>
          </a:p>
          <a:p>
            <a:r>
              <a:rPr lang="it-IT" dirty="0"/>
              <a:t>uso impone al proprio padrone?»</a:t>
            </a:r>
          </a:p>
          <a:p>
            <a:r>
              <a:rPr lang="it-IT" i="1" dirty="0"/>
              <a:t>(Paolo VI, 20.7.1969, all’Angelus</a:t>
            </a:r>
            <a:r>
              <a:rPr lang="it-IT" i="1" dirty="0" smtClean="0"/>
              <a:t>)</a:t>
            </a:r>
            <a:endParaRPr lang="it-IT" i="1" dirty="0"/>
          </a:p>
        </p:txBody>
      </p:sp>
      <p:sp>
        <p:nvSpPr>
          <p:cNvPr id="3" name="Rettangolo 2"/>
          <p:cNvSpPr/>
          <p:nvPr/>
        </p:nvSpPr>
        <p:spPr>
          <a:xfrm>
            <a:off x="611560" y="293764"/>
            <a:ext cx="77048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Il primato dell’etica sulla tecnica</a:t>
            </a:r>
          </a:p>
          <a:p>
            <a:r>
              <a:rPr lang="it-IT" b="1" dirty="0">
                <a:solidFill>
                  <a:srgbClr val="C00000"/>
                </a:solidFill>
              </a:rPr>
              <a:t>interrogativi cruciali posti dal progresso tecnico-scientifico: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830" y="1340768"/>
            <a:ext cx="21526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869" y="4005064"/>
            <a:ext cx="2185984" cy="1944216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80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1097182"/>
            <a:ext cx="74168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«Il progresso è autentico se implica e favorisce lo sviluppo </a:t>
            </a:r>
            <a:r>
              <a:rPr lang="it-IT" b="1" dirty="0" smtClean="0"/>
              <a:t>della coscienza </a:t>
            </a:r>
            <a:r>
              <a:rPr lang="it-IT" b="1" dirty="0"/>
              <a:t>morale»</a:t>
            </a:r>
          </a:p>
          <a:p>
            <a:pPr algn="just"/>
            <a:r>
              <a:rPr lang="it-IT" dirty="0"/>
              <a:t>(</a:t>
            </a:r>
            <a:r>
              <a:rPr lang="it-IT" i="1" dirty="0"/>
              <a:t>Paolo VI, </a:t>
            </a:r>
            <a:r>
              <a:rPr lang="it-IT" i="1" dirty="0" err="1"/>
              <a:t>Octogesima</a:t>
            </a:r>
            <a:r>
              <a:rPr lang="it-IT" i="1" dirty="0"/>
              <a:t> </a:t>
            </a:r>
            <a:r>
              <a:rPr lang="it-IT" i="1" dirty="0" err="1"/>
              <a:t>Adveniens</a:t>
            </a:r>
            <a:r>
              <a:rPr lang="it-IT" dirty="0" smtClean="0"/>
              <a:t>)</a:t>
            </a:r>
          </a:p>
          <a:p>
            <a:pPr algn="just"/>
            <a:endParaRPr lang="it-IT" dirty="0"/>
          </a:p>
          <a:p>
            <a:pPr algn="just"/>
            <a:r>
              <a:rPr lang="it-IT" b="1" dirty="0"/>
              <a:t>«Bisogna convincersi della priorità dell'etica sulla tecnica, del </a:t>
            </a:r>
            <a:r>
              <a:rPr lang="it-IT" b="1" dirty="0" smtClean="0"/>
              <a:t>primato della </a:t>
            </a:r>
            <a:r>
              <a:rPr lang="it-IT" b="1" dirty="0"/>
              <a:t>persona sulle cose, della superiorità dello spirito sulla materia»</a:t>
            </a:r>
          </a:p>
          <a:p>
            <a:pPr algn="just"/>
            <a:r>
              <a:rPr lang="it-IT" dirty="0"/>
              <a:t>(</a:t>
            </a:r>
            <a:r>
              <a:rPr lang="it-IT" i="1" dirty="0" err="1"/>
              <a:t>Redemptor</a:t>
            </a:r>
            <a:r>
              <a:rPr lang="it-IT" i="1" dirty="0"/>
              <a:t> </a:t>
            </a:r>
            <a:r>
              <a:rPr lang="it-IT" i="1" dirty="0" err="1"/>
              <a:t>Hominis</a:t>
            </a:r>
            <a:r>
              <a:rPr lang="it-IT" i="1" dirty="0"/>
              <a:t> </a:t>
            </a:r>
            <a:r>
              <a:rPr lang="it-IT" dirty="0"/>
              <a:t>n. 16</a:t>
            </a:r>
            <a:r>
              <a:rPr lang="it-IT" dirty="0" smtClean="0"/>
              <a:t>)</a:t>
            </a:r>
          </a:p>
          <a:p>
            <a:pPr algn="just"/>
            <a:endParaRPr lang="it-IT" dirty="0"/>
          </a:p>
          <a:p>
            <a:pPr algn="just"/>
            <a:r>
              <a:rPr lang="it-IT" b="1" dirty="0"/>
              <a:t>«La causa dell’uomo sarà servita se la scienza si alleerà alla coscienza</a:t>
            </a:r>
            <a:r>
              <a:rPr lang="it-IT" b="1" dirty="0" smtClean="0"/>
              <a:t>» </a:t>
            </a:r>
            <a:r>
              <a:rPr lang="it-IT" i="1" dirty="0" smtClean="0"/>
              <a:t>(</a:t>
            </a:r>
            <a:r>
              <a:rPr lang="it-IT" i="1" dirty="0"/>
              <a:t>Giovanni Paolo II, 1980, all’Unesco</a:t>
            </a:r>
            <a:r>
              <a:rPr lang="it-IT" i="1" dirty="0" smtClean="0"/>
              <a:t>)</a:t>
            </a:r>
          </a:p>
          <a:p>
            <a:pPr algn="just"/>
            <a:endParaRPr lang="it-IT" i="1" dirty="0"/>
          </a:p>
          <a:p>
            <a:pPr algn="just"/>
            <a:r>
              <a:rPr lang="it-IT" b="1" dirty="0"/>
              <a:t>«Occorre guardarsi dai rischi di una scienza e di una tecnologia che </a:t>
            </a:r>
            <a:r>
              <a:rPr lang="it-IT" b="1" dirty="0" smtClean="0"/>
              <a:t>si pretendano </a:t>
            </a:r>
            <a:r>
              <a:rPr lang="it-IT" b="1" dirty="0"/>
              <a:t>completamente autonome nei confronti delle norme </a:t>
            </a:r>
            <a:r>
              <a:rPr lang="it-IT" b="1" dirty="0" smtClean="0"/>
              <a:t>morali inscritte </a:t>
            </a:r>
            <a:r>
              <a:rPr lang="it-IT" b="1" dirty="0"/>
              <a:t>nella natura dell’essere umano»</a:t>
            </a:r>
          </a:p>
          <a:p>
            <a:pPr algn="just"/>
            <a:r>
              <a:rPr lang="it-IT" i="1" dirty="0"/>
              <a:t>(Benedetto XVI, 19-11-2005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611560" y="293764"/>
            <a:ext cx="77048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Il primato dell’etica sulla tecnica</a:t>
            </a:r>
          </a:p>
          <a:p>
            <a:endParaRPr lang="it-I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7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060515" y="161345"/>
            <a:ext cx="72387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C00000"/>
                </a:solidFill>
              </a:rPr>
              <a:t>Indice </a:t>
            </a:r>
            <a:r>
              <a:rPr lang="it-IT" sz="4000" b="1" dirty="0">
                <a:solidFill>
                  <a:srgbClr val="C00000"/>
                </a:solidFill>
              </a:rPr>
              <a:t>di sviluppo umano </a:t>
            </a:r>
            <a:endParaRPr lang="it-IT" sz="4000" b="1" dirty="0" smtClean="0">
              <a:solidFill>
                <a:srgbClr val="C00000"/>
              </a:solidFill>
            </a:endParaRPr>
          </a:p>
          <a:p>
            <a:pPr algn="ctr"/>
            <a:r>
              <a:rPr lang="it-IT" sz="4000" b="1" dirty="0" smtClean="0">
                <a:solidFill>
                  <a:srgbClr val="C00000"/>
                </a:solidFill>
              </a:rPr>
              <a:t>(HDI-Human </a:t>
            </a:r>
            <a:r>
              <a:rPr lang="it-IT" sz="4000" b="1" dirty="0">
                <a:solidFill>
                  <a:srgbClr val="C00000"/>
                </a:solidFill>
              </a:rPr>
              <a:t>Development </a:t>
            </a:r>
            <a:r>
              <a:rPr lang="it-IT" sz="4000" b="1" dirty="0" smtClean="0">
                <a:solidFill>
                  <a:srgbClr val="C00000"/>
                </a:solidFill>
              </a:rPr>
              <a:t>Index)</a:t>
            </a:r>
            <a:endParaRPr lang="it-IT" sz="4000" dirty="0">
              <a:solidFill>
                <a:srgbClr val="C0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0" y="1700809"/>
            <a:ext cx="792566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044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1570722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-342900" algn="just">
              <a:buFont typeface="Wingdings" panose="05000000000000000000" pitchFamily="2" charset="2"/>
              <a:buChar char="§"/>
            </a:pPr>
            <a:r>
              <a:rPr lang="it-IT" sz="2400" dirty="0" smtClean="0"/>
              <a:t>E’ </a:t>
            </a:r>
            <a:r>
              <a:rPr lang="it-IT" sz="2400" dirty="0"/>
              <a:t>un indicatore di sviluppo macroeconomico realizzato nel 1990 dall'economista pakistano </a:t>
            </a:r>
            <a:r>
              <a:rPr lang="it-IT" sz="2400" dirty="0" err="1"/>
              <a:t>Mahbub</a:t>
            </a:r>
            <a:r>
              <a:rPr lang="it-IT" sz="2400" dirty="0"/>
              <a:t> </a:t>
            </a:r>
            <a:r>
              <a:rPr lang="it-IT" sz="2400" dirty="0" err="1"/>
              <a:t>ul</a:t>
            </a:r>
            <a:r>
              <a:rPr lang="it-IT" sz="2400" dirty="0"/>
              <a:t> </a:t>
            </a:r>
            <a:r>
              <a:rPr lang="it-IT" sz="2400" dirty="0" err="1"/>
              <a:t>Haq</a:t>
            </a:r>
            <a:r>
              <a:rPr lang="it-IT" sz="2400" dirty="0"/>
              <a:t>, seguito dall'economista indiano Amartya Sen. È stato utilizzato, accanto al PIL (Prodotto Interno Lordo), dall'Organizzazione delle Nazioni Unite a partire dal 1993 per valutare la qualità della vita nei paesi membri.</a:t>
            </a:r>
          </a:p>
          <a:p>
            <a:pPr marL="72000" indent="-342900" algn="just">
              <a:buFont typeface="Wingdings" panose="05000000000000000000" pitchFamily="2" charset="2"/>
              <a:buChar char="§"/>
            </a:pPr>
            <a:endParaRPr lang="it-IT" sz="2400" dirty="0"/>
          </a:p>
          <a:p>
            <a:pPr marL="72000" indent="-342900" algn="just">
              <a:buFont typeface="Wingdings" panose="05000000000000000000" pitchFamily="2" charset="2"/>
              <a:buChar char="§"/>
            </a:pPr>
            <a:r>
              <a:rPr lang="it-IT" sz="2400" dirty="0"/>
              <a:t>In precedenza, veniva utilizzato soltanto il PIL, indicatore di sviluppo macroeconomico che rappresenta il valore monetario dei beni e dei servizi prodotti in un anno su un determinato territorio nazionale e che si basa quindi esclusivamente sulla crescita e non tiene conto del capitale (soprattutto naturale) che viene perso nei processi di crescita.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1060515" y="161345"/>
            <a:ext cx="72387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C00000"/>
                </a:solidFill>
              </a:rPr>
              <a:t>Indice </a:t>
            </a:r>
            <a:r>
              <a:rPr lang="it-IT" sz="4000" b="1" dirty="0">
                <a:solidFill>
                  <a:srgbClr val="C00000"/>
                </a:solidFill>
              </a:rPr>
              <a:t>di sviluppo umano </a:t>
            </a:r>
            <a:endParaRPr lang="it-IT" sz="4000" b="1" dirty="0" smtClean="0">
              <a:solidFill>
                <a:srgbClr val="C00000"/>
              </a:solidFill>
            </a:endParaRPr>
          </a:p>
          <a:p>
            <a:pPr algn="ctr"/>
            <a:r>
              <a:rPr lang="it-IT" sz="4000" b="1" dirty="0" smtClean="0">
                <a:solidFill>
                  <a:srgbClr val="C00000"/>
                </a:solidFill>
              </a:rPr>
              <a:t>(HDI-Human </a:t>
            </a:r>
            <a:r>
              <a:rPr lang="it-IT" sz="4000" b="1" dirty="0">
                <a:solidFill>
                  <a:srgbClr val="C00000"/>
                </a:solidFill>
              </a:rPr>
              <a:t>Development </a:t>
            </a:r>
            <a:r>
              <a:rPr lang="it-IT" sz="4000" b="1" dirty="0" smtClean="0">
                <a:solidFill>
                  <a:srgbClr val="C00000"/>
                </a:solidFill>
              </a:rPr>
              <a:t>Index)</a:t>
            </a:r>
            <a:endParaRPr lang="it-IT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4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1787332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La </a:t>
            </a:r>
            <a:r>
              <a:rPr lang="it-IT" sz="2400" dirty="0"/>
              <a:t>scala dell'indice </a:t>
            </a:r>
            <a:r>
              <a:rPr lang="it-IT" sz="2400" dirty="0" smtClean="0"/>
              <a:t>di sviluppo umano è </a:t>
            </a:r>
            <a:r>
              <a:rPr lang="it-IT" sz="2400" dirty="0"/>
              <a:t>in millesimi decrescente da 1 a 0 e si suddivide, in base ai quartili (dal 2010), in quattro gruppi: </a:t>
            </a:r>
            <a:endParaRPr lang="it-IT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/>
              <a:t>paesi </a:t>
            </a:r>
            <a:r>
              <a:rPr lang="it-IT" sz="2400" dirty="0"/>
              <a:t>a molto alto sviluppo umano</a:t>
            </a:r>
            <a:r>
              <a:rPr lang="it-IT" sz="2400" dirty="0" smtClean="0"/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/>
              <a:t>paesi </a:t>
            </a:r>
            <a:r>
              <a:rPr lang="it-IT" sz="2400" dirty="0"/>
              <a:t>ad alto sviluppo umano, </a:t>
            </a:r>
            <a:endParaRPr lang="it-IT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/>
              <a:t>paesi </a:t>
            </a:r>
            <a:r>
              <a:rPr lang="it-IT" sz="2400" dirty="0"/>
              <a:t>a medio </a:t>
            </a:r>
            <a:r>
              <a:rPr lang="it-IT" sz="2400" dirty="0" smtClean="0"/>
              <a:t>sviluppo,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/>
              <a:t>paesi </a:t>
            </a:r>
            <a:r>
              <a:rPr lang="it-IT" sz="2400" dirty="0"/>
              <a:t>a basso sviluppo umano.</a:t>
            </a:r>
          </a:p>
        </p:txBody>
      </p:sp>
      <p:sp>
        <p:nvSpPr>
          <p:cNvPr id="3" name="Rettangolo 2"/>
          <p:cNvSpPr/>
          <p:nvPr/>
        </p:nvSpPr>
        <p:spPr>
          <a:xfrm>
            <a:off x="1060515" y="161345"/>
            <a:ext cx="72387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C00000"/>
                </a:solidFill>
              </a:rPr>
              <a:t>Indice </a:t>
            </a:r>
            <a:r>
              <a:rPr lang="it-IT" sz="4000" b="1" dirty="0">
                <a:solidFill>
                  <a:srgbClr val="C00000"/>
                </a:solidFill>
              </a:rPr>
              <a:t>di sviluppo umano </a:t>
            </a:r>
            <a:endParaRPr lang="it-IT" sz="4000" b="1" dirty="0" smtClean="0">
              <a:solidFill>
                <a:srgbClr val="C00000"/>
              </a:solidFill>
            </a:endParaRPr>
          </a:p>
          <a:p>
            <a:pPr algn="ctr"/>
            <a:r>
              <a:rPr lang="it-IT" sz="4000" b="1" dirty="0" smtClean="0">
                <a:solidFill>
                  <a:srgbClr val="C00000"/>
                </a:solidFill>
              </a:rPr>
              <a:t>(HDI-Human </a:t>
            </a:r>
            <a:r>
              <a:rPr lang="it-IT" sz="4000" b="1" dirty="0">
                <a:solidFill>
                  <a:srgbClr val="C00000"/>
                </a:solidFill>
              </a:rPr>
              <a:t>Development </a:t>
            </a:r>
            <a:r>
              <a:rPr lang="it-IT" sz="4000" b="1" dirty="0" smtClean="0">
                <a:solidFill>
                  <a:srgbClr val="C00000"/>
                </a:solidFill>
              </a:rPr>
              <a:t>Index)</a:t>
            </a:r>
            <a:endParaRPr lang="it-IT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75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le:2011 UN Human Development Report Quartile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" y="1556792"/>
            <a:ext cx="9051392" cy="399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87468" y="260647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Mappa dell'indice di sviluppo umano per quartili </a:t>
            </a:r>
            <a:endParaRPr lang="it-IT" sz="2800" b="1" dirty="0" smtClean="0"/>
          </a:p>
          <a:p>
            <a:pPr algn="ctr"/>
            <a:r>
              <a:rPr lang="it-IT" sz="2000" i="1" dirty="0" smtClean="0"/>
              <a:t>(</a:t>
            </a:r>
            <a:r>
              <a:rPr lang="it-IT" sz="2000" i="1" dirty="0"/>
              <a:t>Report 2011, basato su dati 2011, pubblicato il 2 novembre 2011)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58"/>
          <a:stretch/>
        </p:blipFill>
        <p:spPr bwMode="auto">
          <a:xfrm>
            <a:off x="509792" y="4581128"/>
            <a:ext cx="2045984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426912" y="5987752"/>
            <a:ext cx="8609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Indices </a:t>
            </a:r>
            <a:r>
              <a:rPr lang="en-US" sz="1400" i="1" dirty="0"/>
              <a:t>&amp; Data | Human Development Reports (HDR) | United Nations Development </a:t>
            </a:r>
            <a:r>
              <a:rPr lang="en-US" sz="1400" i="1" dirty="0" err="1"/>
              <a:t>Programme</a:t>
            </a:r>
            <a:r>
              <a:rPr lang="en-US" sz="1400" i="1" dirty="0"/>
              <a:t> (UNDP)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3204496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87468" y="260647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Mappa dell'indice di sviluppo umano per </a:t>
            </a:r>
            <a:r>
              <a:rPr lang="it-IT" sz="2800" b="1" dirty="0" smtClean="0"/>
              <a:t>valori</a:t>
            </a:r>
          </a:p>
          <a:p>
            <a:pPr algn="ctr"/>
            <a:r>
              <a:rPr lang="it-IT" sz="2000" i="1" dirty="0" smtClean="0"/>
              <a:t>(</a:t>
            </a:r>
            <a:r>
              <a:rPr lang="it-IT" sz="2000" i="1" dirty="0"/>
              <a:t>Report 2011, basato su dati 2011, pubblicato il 2 novembre 2011)</a:t>
            </a:r>
          </a:p>
        </p:txBody>
      </p:sp>
      <p:pic>
        <p:nvPicPr>
          <p:cNvPr id="15366" name="Picture 6" descr="File:UN Human Development Report 2011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59" y="1268760"/>
            <a:ext cx="8764229" cy="386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8" t="55923" r="7728" b="20570"/>
          <a:stretch/>
        </p:blipFill>
        <p:spPr bwMode="auto">
          <a:xfrm>
            <a:off x="235793" y="3874696"/>
            <a:ext cx="200465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426912" y="5987752"/>
            <a:ext cx="8609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Indices </a:t>
            </a:r>
            <a:r>
              <a:rPr lang="en-US" sz="1400" i="1" dirty="0"/>
              <a:t>&amp; Data | Human Development Reports (HDR) | United Nations Development </a:t>
            </a:r>
            <a:r>
              <a:rPr lang="en-US" sz="1400" i="1" dirty="0" err="1"/>
              <a:t>Programme</a:t>
            </a:r>
            <a:r>
              <a:rPr lang="en-US" sz="1400" i="1" dirty="0"/>
              <a:t> (UNDP)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250067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624"/>
            <a:ext cx="1667644" cy="215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907704" y="18864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</a:rPr>
              <a:t>Researchers </a:t>
            </a:r>
            <a:endParaRPr lang="en-GB" sz="3600" b="1" dirty="0">
              <a:solidFill>
                <a:srgbClr val="0000CC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800333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83568" y="4149080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R&amp;D: research and development</a:t>
            </a:r>
          </a:p>
          <a:p>
            <a:r>
              <a:rPr lang="en-GB" dirty="0" smtClean="0"/>
              <a:t>OECD = OCSE </a:t>
            </a:r>
            <a:r>
              <a:rPr lang="en-GB" dirty="0" err="1" smtClean="0"/>
              <a:t>Organizzazione</a:t>
            </a:r>
            <a:r>
              <a:rPr lang="en-GB" dirty="0" smtClean="0"/>
              <a:t> per la </a:t>
            </a:r>
            <a:r>
              <a:rPr lang="en-GB" dirty="0" err="1" smtClean="0"/>
              <a:t>cooperazione</a:t>
            </a:r>
            <a:r>
              <a:rPr lang="en-GB" dirty="0" smtClean="0"/>
              <a:t> e lo </a:t>
            </a:r>
            <a:r>
              <a:rPr lang="en-GB" dirty="0" err="1" smtClean="0"/>
              <a:t>sviluppo</a:t>
            </a:r>
            <a:r>
              <a:rPr lang="en-GB" dirty="0" smtClean="0"/>
              <a:t> </a:t>
            </a:r>
            <a:r>
              <a:rPr lang="en-GB" dirty="0" err="1" smtClean="0"/>
              <a:t>economico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949280"/>
            <a:ext cx="5460504" cy="87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09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9776" y="980728"/>
            <a:ext cx="86227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/>
              <a:t>Researchers </a:t>
            </a:r>
            <a:r>
              <a:rPr lang="en-US" sz="2000" b="1" dirty="0"/>
              <a:t>are </a:t>
            </a:r>
            <a:r>
              <a:rPr lang="en-US" sz="2000" b="1" dirty="0" smtClean="0"/>
              <a:t>professionals </a:t>
            </a:r>
            <a:r>
              <a:rPr lang="en-US" sz="2000" b="1" dirty="0"/>
              <a:t>engaged in the </a:t>
            </a:r>
            <a:r>
              <a:rPr lang="en-US" sz="2000" b="1" dirty="0" smtClean="0"/>
              <a:t>conception and </a:t>
            </a:r>
            <a:r>
              <a:rPr lang="en-US" sz="2000" b="1" dirty="0"/>
              <a:t>creation of new knowledge, products, </a:t>
            </a:r>
            <a:r>
              <a:rPr lang="en-US" sz="2000" b="1" dirty="0" smtClean="0"/>
              <a:t>processes, methods </a:t>
            </a:r>
            <a:r>
              <a:rPr lang="en-US" sz="2000" b="1" dirty="0"/>
              <a:t>and systems, as well as those who are </a:t>
            </a:r>
            <a:r>
              <a:rPr lang="en-US" sz="2000" b="1" dirty="0" smtClean="0"/>
              <a:t>directly involved </a:t>
            </a:r>
            <a:r>
              <a:rPr lang="en-US" sz="2000" b="1" dirty="0"/>
              <a:t>in the </a:t>
            </a:r>
            <a:r>
              <a:rPr lang="en-US" sz="2000" b="1" dirty="0" smtClean="0"/>
              <a:t>management </a:t>
            </a:r>
            <a:r>
              <a:rPr lang="en-US" sz="2000" b="1" dirty="0"/>
              <a:t>of projects for such purposes</a:t>
            </a:r>
            <a:r>
              <a:rPr lang="en-US" sz="2000" b="1" dirty="0" smtClean="0"/>
              <a:t>.</a:t>
            </a:r>
          </a:p>
          <a:p>
            <a:pPr marL="36000" indent="-342900" algn="just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60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They include researchers working in both civil and </a:t>
            </a:r>
            <a:r>
              <a:rPr lang="en-US" sz="2000" dirty="0" smtClean="0"/>
              <a:t>military research </a:t>
            </a:r>
            <a:r>
              <a:rPr lang="en-US" sz="2000" dirty="0"/>
              <a:t>in government, </a:t>
            </a:r>
            <a:r>
              <a:rPr lang="en-US" sz="2000" dirty="0" smtClean="0"/>
              <a:t> universities </a:t>
            </a:r>
            <a:r>
              <a:rPr lang="en-US" sz="2000" dirty="0"/>
              <a:t>and </a:t>
            </a:r>
            <a:r>
              <a:rPr lang="en-US" sz="2000" dirty="0" smtClean="0"/>
              <a:t>research institutes </a:t>
            </a:r>
            <a:r>
              <a:rPr lang="en-US" sz="2000" dirty="0"/>
              <a:t>as well as in the business sector. </a:t>
            </a:r>
            <a:endParaRPr lang="en-US" sz="2000" dirty="0" smtClean="0"/>
          </a:p>
          <a:p>
            <a:pPr marL="360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60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Researchers are part of </a:t>
            </a:r>
            <a:r>
              <a:rPr lang="en-US" sz="2000" dirty="0" smtClean="0"/>
              <a:t>human </a:t>
            </a:r>
            <a:r>
              <a:rPr lang="en-US" sz="2000" dirty="0"/>
              <a:t>resources devoted to </a:t>
            </a:r>
            <a:r>
              <a:rPr lang="en-US" sz="2000" dirty="0" smtClean="0"/>
              <a:t>R&amp;D. Other </a:t>
            </a:r>
            <a:r>
              <a:rPr lang="en-US" sz="2000" dirty="0"/>
              <a:t>categories of R&amp;D personnel are technicians (</a:t>
            </a:r>
            <a:r>
              <a:rPr lang="en-US" sz="2000" dirty="0" smtClean="0"/>
              <a:t>and equivalent </a:t>
            </a:r>
            <a:r>
              <a:rPr lang="en-US" sz="2000" dirty="0"/>
              <a:t>staff) who participate in R&amp;D by </a:t>
            </a:r>
            <a:r>
              <a:rPr lang="en-US" sz="2000" dirty="0" smtClean="0"/>
              <a:t>performing scientific </a:t>
            </a:r>
            <a:r>
              <a:rPr lang="en-US" sz="2000" dirty="0"/>
              <a:t>and technical tasks, and other supporting </a:t>
            </a:r>
            <a:r>
              <a:rPr lang="en-US" sz="2000" dirty="0" smtClean="0"/>
              <a:t>staff (skilled </a:t>
            </a:r>
            <a:r>
              <a:rPr lang="en-US" sz="2000" dirty="0"/>
              <a:t>and unskilled craftsmen, secretarial and </a:t>
            </a:r>
            <a:r>
              <a:rPr lang="en-US" sz="2000" dirty="0" smtClean="0"/>
              <a:t>clerical staff </a:t>
            </a:r>
            <a:r>
              <a:rPr lang="en-US" sz="2000" dirty="0"/>
              <a:t>participating in R&amp;D projects). </a:t>
            </a:r>
            <a:endParaRPr lang="en-US" sz="2000" dirty="0" smtClean="0"/>
          </a:p>
          <a:p>
            <a:pPr marL="360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60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The number of researchers is measured in </a:t>
            </a:r>
            <a:r>
              <a:rPr lang="en-US" sz="2000" dirty="0" smtClean="0"/>
              <a:t>full-time equivalents (</a:t>
            </a:r>
            <a:r>
              <a:rPr lang="en-US" sz="2000" dirty="0" err="1" smtClean="0"/>
              <a:t>i.e</a:t>
            </a:r>
            <a:r>
              <a:rPr lang="en-US" sz="2000" dirty="0"/>
              <a:t> </a:t>
            </a:r>
            <a:r>
              <a:rPr lang="en-US" sz="2000" dirty="0" smtClean="0"/>
              <a:t>a </a:t>
            </a:r>
            <a:r>
              <a:rPr lang="en-US" sz="2000" dirty="0"/>
              <a:t>person working half-time on R&amp;D </a:t>
            </a:r>
            <a:r>
              <a:rPr lang="en-US" sz="2000" dirty="0" smtClean="0"/>
              <a:t>is counted </a:t>
            </a:r>
            <a:r>
              <a:rPr lang="en-US" sz="2000" dirty="0"/>
              <a:t>as 0.5 </a:t>
            </a:r>
            <a:r>
              <a:rPr lang="en-US" sz="2000" dirty="0" smtClean="0"/>
              <a:t>person-year) and </a:t>
            </a:r>
            <a:r>
              <a:rPr lang="en-US" sz="2000" dirty="0"/>
              <a:t>expressed per </a:t>
            </a:r>
            <a:r>
              <a:rPr lang="en-US" sz="2000" dirty="0" smtClean="0"/>
              <a:t>thousand people </a:t>
            </a:r>
            <a:r>
              <a:rPr lang="en-US" sz="2000" dirty="0"/>
              <a:t>employed in </a:t>
            </a:r>
            <a:r>
              <a:rPr lang="en-US" sz="2000" dirty="0" smtClean="0"/>
              <a:t>each country</a:t>
            </a:r>
            <a:r>
              <a:rPr lang="en-US" sz="2000" dirty="0"/>
              <a:t>. The number </a:t>
            </a:r>
            <a:r>
              <a:rPr lang="en-US" sz="2000" dirty="0" smtClean="0"/>
              <a:t>of researchers </a:t>
            </a:r>
            <a:r>
              <a:rPr lang="en-US" sz="2000" dirty="0"/>
              <a:t>includes staff engaged in R&amp;D during </a:t>
            </a:r>
            <a:r>
              <a:rPr lang="en-US" sz="2000" dirty="0" smtClean="0"/>
              <a:t>the course </a:t>
            </a:r>
            <a:r>
              <a:rPr lang="en-US" sz="2000" dirty="0"/>
              <a:t>of one year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907704" y="18864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CC"/>
                </a:solidFill>
              </a:rPr>
              <a:t>Researchers - </a:t>
            </a:r>
            <a:r>
              <a:rPr lang="en-GB" sz="3600" b="1" dirty="0" smtClean="0">
                <a:solidFill>
                  <a:srgbClr val="0000CC"/>
                </a:solidFill>
              </a:rPr>
              <a:t>Definition  </a:t>
            </a:r>
            <a:endParaRPr lang="en-GB" sz="3600" b="1" dirty="0">
              <a:solidFill>
                <a:srgbClr val="0000CC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949280"/>
            <a:ext cx="5460504" cy="87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60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5"/>
          <a:stretch/>
        </p:blipFill>
        <p:spPr bwMode="auto">
          <a:xfrm>
            <a:off x="750515" y="2197290"/>
            <a:ext cx="7781925" cy="465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899591" y="3730680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882976" y="4149080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913240" y="4347688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899592" y="4581128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899592" y="4797152"/>
            <a:ext cx="396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3"/>
          <a:stretch/>
        </p:blipFill>
        <p:spPr bwMode="auto">
          <a:xfrm>
            <a:off x="331273" y="813892"/>
            <a:ext cx="8129159" cy="146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87" y="67444"/>
            <a:ext cx="3480129" cy="69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6"/>
          <p:cNvCxnSpPr/>
          <p:nvPr/>
        </p:nvCxnSpPr>
        <p:spPr>
          <a:xfrm>
            <a:off x="899592" y="1700808"/>
            <a:ext cx="730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971600" y="3924024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961861" y="2012368"/>
            <a:ext cx="612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3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980728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In </a:t>
            </a:r>
            <a:r>
              <a:rPr lang="en-US" sz="2000" dirty="0"/>
              <a:t>the OECD area</a:t>
            </a:r>
            <a:r>
              <a:rPr lang="en-US" sz="2000" b="1" dirty="0"/>
              <a:t>, around 4.2 million persons </a:t>
            </a:r>
            <a:r>
              <a:rPr lang="en-US" sz="2000" b="1" dirty="0" smtClean="0"/>
              <a:t>were employed </a:t>
            </a:r>
            <a:r>
              <a:rPr lang="en-US" sz="2000" b="1" dirty="0"/>
              <a:t>as researchers in 2007</a:t>
            </a:r>
            <a:r>
              <a:rPr lang="en-US" sz="2000" dirty="0"/>
              <a:t>. </a:t>
            </a:r>
            <a:r>
              <a:rPr lang="en-US" sz="2000" dirty="0" smtClean="0"/>
              <a:t> There </a:t>
            </a:r>
            <a:r>
              <a:rPr lang="en-US" sz="2000" dirty="0"/>
              <a:t>were </a:t>
            </a:r>
            <a:r>
              <a:rPr lang="en-US" sz="2000" b="1" dirty="0"/>
              <a:t>about </a:t>
            </a:r>
            <a:r>
              <a:rPr lang="en-US" sz="2000" b="1" dirty="0" smtClean="0"/>
              <a:t>7.6 researchers </a:t>
            </a:r>
            <a:r>
              <a:rPr lang="en-US" sz="2000" b="1" dirty="0"/>
              <a:t>per thousand of employed </a:t>
            </a:r>
            <a:r>
              <a:rPr lang="en-US" sz="2000" b="1" dirty="0" smtClean="0"/>
              <a:t>people</a:t>
            </a:r>
            <a:r>
              <a:rPr lang="en-US" sz="2000" dirty="0" smtClean="0"/>
              <a:t>, </a:t>
            </a:r>
            <a:r>
              <a:rPr lang="en-US" sz="2000" b="1" dirty="0" smtClean="0"/>
              <a:t>compared </a:t>
            </a:r>
            <a:r>
              <a:rPr lang="en-US" sz="2000" b="1" dirty="0"/>
              <a:t>with 5.9 per thousand employed in </a:t>
            </a:r>
            <a:r>
              <a:rPr lang="en-US" sz="2000" b="1" dirty="0" smtClean="0"/>
              <a:t>1995</a:t>
            </a:r>
            <a:r>
              <a:rPr lang="en-US" sz="2000" dirty="0" smtClean="0"/>
              <a:t>. </a:t>
            </a:r>
            <a:r>
              <a:rPr lang="en-US" sz="2000" b="1" dirty="0" smtClean="0">
                <a:solidFill>
                  <a:srgbClr val="FF0000"/>
                </a:solidFill>
              </a:rPr>
              <a:t>This </a:t>
            </a:r>
            <a:r>
              <a:rPr lang="en-US" sz="2000" b="1" dirty="0">
                <a:solidFill>
                  <a:srgbClr val="FF0000"/>
                </a:solidFill>
              </a:rPr>
              <a:t>indicator has steadily </a:t>
            </a:r>
            <a:r>
              <a:rPr lang="en-US" sz="2000" b="1" dirty="0" smtClean="0">
                <a:solidFill>
                  <a:srgbClr val="FF0000"/>
                </a:solidFill>
              </a:rPr>
              <a:t> increased </a:t>
            </a:r>
            <a:r>
              <a:rPr lang="en-US" sz="2000" b="1" dirty="0">
                <a:solidFill>
                  <a:srgbClr val="FF0000"/>
                </a:solidFill>
              </a:rPr>
              <a:t>over the last </a:t>
            </a:r>
            <a:r>
              <a:rPr lang="en-US" sz="2000" b="1" dirty="0" smtClean="0">
                <a:solidFill>
                  <a:srgbClr val="FF0000"/>
                </a:solidFill>
              </a:rPr>
              <a:t>two decades.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The </a:t>
            </a:r>
            <a:r>
              <a:rPr lang="en-US" sz="2000" b="1" dirty="0"/>
              <a:t>Nordic countries </a:t>
            </a:r>
            <a:r>
              <a:rPr lang="en-US" sz="2000" dirty="0"/>
              <a:t>(</a:t>
            </a:r>
            <a:r>
              <a:rPr lang="en-US" sz="2000" b="1" dirty="0"/>
              <a:t>Denmark</a:t>
            </a:r>
            <a:r>
              <a:rPr lang="en-US" sz="2000" dirty="0"/>
              <a:t>, </a:t>
            </a:r>
            <a:r>
              <a:rPr lang="en-US" sz="2000" b="1" dirty="0"/>
              <a:t>Finland</a:t>
            </a:r>
            <a:r>
              <a:rPr lang="en-US" sz="2000" dirty="0"/>
              <a:t>, </a:t>
            </a:r>
            <a:r>
              <a:rPr lang="en-US" sz="2000" b="1" dirty="0" smtClean="0"/>
              <a:t>Iceland</a:t>
            </a:r>
            <a:r>
              <a:rPr lang="en-US" sz="2000" dirty="0" smtClean="0"/>
              <a:t>, </a:t>
            </a:r>
            <a:r>
              <a:rPr lang="en-US" sz="2000" b="1" dirty="0" smtClean="0"/>
              <a:t>Norway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b="1" dirty="0"/>
              <a:t>Sweden</a:t>
            </a:r>
            <a:r>
              <a:rPr lang="en-US" sz="2000" dirty="0"/>
              <a:t>) </a:t>
            </a:r>
            <a:r>
              <a:rPr lang="en-US" sz="2000" b="1" dirty="0"/>
              <a:t>top the table for the numbers </a:t>
            </a:r>
            <a:r>
              <a:rPr lang="en-US" sz="2000" b="1" dirty="0" smtClean="0"/>
              <a:t>of researchers </a:t>
            </a:r>
            <a:r>
              <a:rPr lang="en-US" sz="2000" b="1" dirty="0"/>
              <a:t>per thousand persons employed</a:t>
            </a:r>
            <a:r>
              <a:rPr lang="en-US" sz="2000" dirty="0"/>
              <a:t>, </a:t>
            </a:r>
            <a:r>
              <a:rPr lang="en-US" sz="2000" dirty="0" smtClean="0"/>
              <a:t>with Finland </a:t>
            </a:r>
            <a:r>
              <a:rPr lang="en-US" sz="2000" dirty="0"/>
              <a:t>the highest in the group, and the </a:t>
            </a:r>
            <a:r>
              <a:rPr lang="en-US" sz="2000" dirty="0" smtClean="0"/>
              <a:t>OECD, recording </a:t>
            </a:r>
            <a:r>
              <a:rPr lang="en-US" sz="2000" dirty="0"/>
              <a:t>17.0 researchers per thousand </a:t>
            </a:r>
            <a:r>
              <a:rPr lang="en-US" sz="2000" dirty="0" smtClean="0"/>
              <a:t>persons employed </a:t>
            </a:r>
            <a:r>
              <a:rPr lang="en-US" sz="2000" dirty="0"/>
              <a:t>in 2010. </a:t>
            </a:r>
            <a:r>
              <a:rPr lang="en-US" sz="2000" b="1" dirty="0"/>
              <a:t>Among the remaining </a:t>
            </a:r>
            <a:r>
              <a:rPr lang="en-US" sz="2000" b="1" dirty="0" smtClean="0"/>
              <a:t>OECD countries</a:t>
            </a:r>
            <a:r>
              <a:rPr lang="en-US" sz="2000" b="1" dirty="0"/>
              <a:t>, rates are highest in Korea </a:t>
            </a:r>
            <a:r>
              <a:rPr lang="en-US" sz="2000" dirty="0"/>
              <a:t>(11.1), </a:t>
            </a:r>
            <a:r>
              <a:rPr lang="en-US" sz="2000" b="1" dirty="0"/>
              <a:t>Japan</a:t>
            </a:r>
            <a:r>
              <a:rPr lang="en-US" sz="2000" dirty="0"/>
              <a:t> (</a:t>
            </a:r>
            <a:r>
              <a:rPr lang="en-US" sz="2000" dirty="0" smtClean="0"/>
              <a:t>10.4) and </a:t>
            </a:r>
            <a:r>
              <a:rPr lang="en-US" sz="2000" b="1" dirty="0"/>
              <a:t>New Zealand </a:t>
            </a:r>
            <a:r>
              <a:rPr lang="en-US" sz="2000" dirty="0"/>
              <a:t>(12.4 in 2009). </a:t>
            </a:r>
            <a:endParaRPr lang="en-US" sz="2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Conversely, </a:t>
            </a:r>
            <a:r>
              <a:rPr lang="en-US" sz="2000" b="1" dirty="0" smtClean="0"/>
              <a:t>researchers </a:t>
            </a:r>
            <a:r>
              <a:rPr lang="en-US" sz="2000" b="1" dirty="0"/>
              <a:t>per thousand of employed people are </a:t>
            </a:r>
            <a:r>
              <a:rPr lang="en-US" sz="2000" b="1" dirty="0" smtClean="0"/>
              <a:t>low (below </a:t>
            </a:r>
            <a:r>
              <a:rPr lang="en-US" sz="2000" b="1" dirty="0"/>
              <a:t>1.0) in Chile and Mexico</a:t>
            </a:r>
            <a:r>
              <a:rPr lang="en-US" sz="2000" dirty="0"/>
              <a:t>. Other countries </a:t>
            </a:r>
            <a:r>
              <a:rPr lang="en-US" sz="2000" dirty="0" smtClean="0"/>
              <a:t>with low </a:t>
            </a:r>
            <a:r>
              <a:rPr lang="en-US" sz="2000" dirty="0"/>
              <a:t>rates, below 5.0 researchers per thousand </a:t>
            </a:r>
            <a:r>
              <a:rPr lang="en-US" sz="2000" dirty="0" smtClean="0"/>
              <a:t>of employed </a:t>
            </a:r>
            <a:r>
              <a:rPr lang="en-US" sz="2000" dirty="0"/>
              <a:t>people, include Italy, Poland and Turkey. </a:t>
            </a:r>
            <a:r>
              <a:rPr lang="en-US" sz="2000" dirty="0" smtClean="0"/>
              <a:t>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907704" y="18864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CC"/>
                </a:solidFill>
              </a:rPr>
              <a:t>Researchers </a:t>
            </a:r>
            <a:r>
              <a:rPr lang="en-GB" sz="3600" b="1" dirty="0" smtClean="0">
                <a:solidFill>
                  <a:srgbClr val="0000CC"/>
                </a:solidFill>
              </a:rPr>
              <a:t>– Overview (</a:t>
            </a:r>
            <a:r>
              <a:rPr lang="en-GB" sz="3600" b="1" dirty="0" err="1" smtClean="0">
                <a:solidFill>
                  <a:srgbClr val="0000CC"/>
                </a:solidFill>
              </a:rPr>
              <a:t>i</a:t>
            </a:r>
            <a:r>
              <a:rPr lang="en-GB" sz="3600" b="1" dirty="0" smtClean="0">
                <a:solidFill>
                  <a:srgbClr val="0000CC"/>
                </a:solidFill>
              </a:rPr>
              <a:t>)</a:t>
            </a:r>
            <a:endParaRPr lang="en-GB" sz="3600" b="1" dirty="0">
              <a:solidFill>
                <a:srgbClr val="0000CC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949280"/>
            <a:ext cx="5460504" cy="87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803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6" t="30388" r="20270" b="14439"/>
          <a:stretch/>
        </p:blipFill>
        <p:spPr bwMode="auto">
          <a:xfrm>
            <a:off x="252248" y="636712"/>
            <a:ext cx="8884128" cy="468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949280"/>
            <a:ext cx="5460504" cy="87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ccia in giù 7"/>
          <p:cNvSpPr/>
          <p:nvPr/>
        </p:nvSpPr>
        <p:spPr>
          <a:xfrm>
            <a:off x="1871728" y="2967625"/>
            <a:ext cx="252000" cy="821415"/>
          </a:xfrm>
          <a:prstGeom prst="down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10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1" t="20474" r="25177" b="10560"/>
          <a:stretch/>
        </p:blipFill>
        <p:spPr bwMode="auto">
          <a:xfrm>
            <a:off x="475292" y="260648"/>
            <a:ext cx="827317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20080" y="6536377"/>
            <a:ext cx="8388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http://ec.europa.eu/euraxess/pdf/research_policies/20130911_Researchers%20Report%202013_FINAL%20REPORT.pdf</a:t>
            </a:r>
          </a:p>
        </p:txBody>
      </p:sp>
    </p:spTree>
    <p:extLst>
      <p:ext uri="{BB962C8B-B14F-4D97-AF65-F5344CB8AC3E}">
        <p14:creationId xmlns:p14="http://schemas.microsoft.com/office/powerpoint/2010/main" val="285612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1023694"/>
            <a:ext cx="8496944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00" dirty="0" smtClean="0"/>
              <a:t>In </a:t>
            </a:r>
            <a:r>
              <a:rPr lang="en-US" sz="2200" b="1" dirty="0" smtClean="0"/>
              <a:t>2007</a:t>
            </a:r>
            <a:r>
              <a:rPr lang="en-US" sz="2200" dirty="0" smtClean="0"/>
              <a:t>, in the OECD, </a:t>
            </a:r>
            <a:r>
              <a:rPr lang="en-US" sz="2200" b="1" dirty="0" smtClean="0"/>
              <a:t>about 2.7 million researchers were engaged in the business sector</a:t>
            </a:r>
            <a:r>
              <a:rPr lang="en-US" sz="2200" dirty="0" smtClean="0"/>
              <a:t>. </a:t>
            </a:r>
            <a:r>
              <a:rPr lang="en-US" sz="2200" b="1" dirty="0" smtClean="0"/>
              <a:t>It represents approximately two-thirds of the total although there are differences across countries</a:t>
            </a:r>
            <a:r>
              <a:rPr lang="en-US" sz="2200" dirty="0" smtClean="0"/>
              <a:t>: </a:t>
            </a:r>
          </a:p>
          <a:p>
            <a:pPr algn="just">
              <a:lnSpc>
                <a:spcPct val="120000"/>
              </a:lnSpc>
            </a:pPr>
            <a:endParaRPr lang="en-US" sz="2200" dirty="0" smtClean="0"/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200" dirty="0" smtClean="0"/>
              <a:t>4/5 researchers work in the business sector in the United States, 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200" dirty="0" smtClean="0"/>
              <a:t>about 3/4 in Japan and Korea 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200" dirty="0" smtClean="0"/>
              <a:t>………..But less than one out of two in the EU</a:t>
            </a:r>
            <a:endParaRPr lang="en-US" sz="2200" dirty="0"/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200" dirty="0" smtClean="0"/>
              <a:t>Chile, Mexico, Poland, the Slovak Republic and South Africa have a low intensity of business researchers (less than one per 1 000 employees in industry). In these countries, the business sector plays a much smaller role in the national R&amp;D system than the higher education and government sectors.</a:t>
            </a:r>
            <a:endParaRPr lang="en-US" sz="2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619672" y="18864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CC"/>
                </a:solidFill>
              </a:rPr>
              <a:t>Researchers </a:t>
            </a:r>
            <a:r>
              <a:rPr lang="en-GB" sz="3600" b="1" dirty="0" smtClean="0">
                <a:solidFill>
                  <a:srgbClr val="0000CC"/>
                </a:solidFill>
              </a:rPr>
              <a:t>– Overview (ii)</a:t>
            </a:r>
            <a:endParaRPr lang="en-GB" sz="3600" b="1" dirty="0">
              <a:solidFill>
                <a:srgbClr val="0000CC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949280"/>
            <a:ext cx="5460504" cy="87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4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9" t="19181" r="14888" b="12715"/>
          <a:stretch/>
        </p:blipFill>
        <p:spPr bwMode="auto">
          <a:xfrm>
            <a:off x="-6743" y="967375"/>
            <a:ext cx="9197963" cy="498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180198" y="3748684"/>
            <a:ext cx="252000" cy="108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reccia in giù 2"/>
          <p:cNvSpPr/>
          <p:nvPr/>
        </p:nvSpPr>
        <p:spPr>
          <a:xfrm>
            <a:off x="3180198" y="2636912"/>
            <a:ext cx="252000" cy="821415"/>
          </a:xfrm>
          <a:prstGeom prst="down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720080" y="6536377"/>
            <a:ext cx="8388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http://ec.europa.eu/euraxess/pdf/research_policies/20130911_Researchers%20Report%202013_FINAL%20REPORT.pdf</a:t>
            </a:r>
          </a:p>
        </p:txBody>
      </p:sp>
    </p:spTree>
    <p:extLst>
      <p:ext uri="{BB962C8B-B14F-4D97-AF65-F5344CB8AC3E}">
        <p14:creationId xmlns:p14="http://schemas.microsoft.com/office/powerpoint/2010/main" val="11112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27384"/>
            <a:ext cx="883324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422851"/>
            <a:ext cx="74199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ttore 1 5"/>
          <p:cNvCxnSpPr/>
          <p:nvPr/>
        </p:nvCxnSpPr>
        <p:spPr>
          <a:xfrm>
            <a:off x="3815984" y="1498432"/>
            <a:ext cx="61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3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1" y="44624"/>
            <a:ext cx="9180512" cy="634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ttore 1 2"/>
          <p:cNvCxnSpPr/>
          <p:nvPr/>
        </p:nvCxnSpPr>
        <p:spPr>
          <a:xfrm>
            <a:off x="4139952" y="1556792"/>
            <a:ext cx="828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422851"/>
            <a:ext cx="74199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5343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482" y="188640"/>
            <a:ext cx="7981950" cy="603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422851"/>
            <a:ext cx="74199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ttore 1 3"/>
          <p:cNvCxnSpPr/>
          <p:nvPr/>
        </p:nvCxnSpPr>
        <p:spPr>
          <a:xfrm>
            <a:off x="5549048" y="764704"/>
            <a:ext cx="900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45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19154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Personale addetto alla </a:t>
            </a:r>
            <a:r>
              <a:rPr lang="it-IT" sz="2800" b="1" dirty="0" err="1"/>
              <a:t>R&amp;S</a:t>
            </a:r>
            <a:r>
              <a:rPr lang="it-IT" sz="2800" b="1" dirty="0"/>
              <a:t>, totale e ricercatori, Italia</a:t>
            </a:r>
            <a:endParaRPr lang="it-IT" sz="2800" dirty="0"/>
          </a:p>
        </p:txBody>
      </p:sp>
      <p:graphicFrame>
        <p:nvGraphicFramePr>
          <p:cNvPr id="3" name="Grafico 2"/>
          <p:cNvGraphicFramePr/>
          <p:nvPr/>
        </p:nvGraphicFramePr>
        <p:xfrm>
          <a:off x="467544" y="1340768"/>
          <a:ext cx="8424936" cy="4503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779912" y="58052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Anno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2228109" y="3316343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Personale addetto alla </a:t>
            </a:r>
            <a:r>
              <a:rPr lang="it-IT" dirty="0" err="1" smtClean="0"/>
              <a:t>R&amp;S</a:t>
            </a:r>
            <a:r>
              <a:rPr lang="it-IT" dirty="0" smtClean="0"/>
              <a:t> (n) 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88032" y="6309320"/>
            <a:ext cx="8604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solidFill>
                  <a:srgbClr val="0000CC"/>
                </a:solidFill>
              </a:rPr>
              <a:t>Fonti: ISTAT </a:t>
            </a:r>
            <a:r>
              <a:rPr lang="it-IT" i="1" dirty="0" smtClean="0">
                <a:solidFill>
                  <a:srgbClr val="0000CC"/>
                </a:solidFill>
              </a:rPr>
              <a:t>                                                                      ultimo </a:t>
            </a:r>
            <a:r>
              <a:rPr lang="it-IT" i="1" dirty="0">
                <a:solidFill>
                  <a:srgbClr val="0000CC"/>
                </a:solidFill>
              </a:rPr>
              <a:t>aggiornamento: gennaio 2014</a:t>
            </a:r>
            <a:endParaRPr lang="it-IT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1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7" t="27155" r="31782" b="13362"/>
          <a:stretch/>
        </p:blipFill>
        <p:spPr bwMode="auto">
          <a:xfrm>
            <a:off x="827584" y="-46354"/>
            <a:ext cx="7704856" cy="690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>
          <a:xfrm>
            <a:off x="3059832" y="4725144"/>
            <a:ext cx="648072" cy="64807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914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87" y="67444"/>
            <a:ext cx="3480129" cy="69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437810" cy="184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1043608" y="2023199"/>
            <a:ext cx="756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567358" y="2242964"/>
            <a:ext cx="414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36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8" t="23908" r="20468" b="14023"/>
          <a:stretch/>
        </p:blipFill>
        <p:spPr bwMode="auto">
          <a:xfrm>
            <a:off x="525759" y="188640"/>
            <a:ext cx="8524445" cy="509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67544" y="4077072"/>
            <a:ext cx="8280920" cy="21602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1" t="61381" r="20467" b="21087"/>
          <a:stretch/>
        </p:blipFill>
        <p:spPr bwMode="auto">
          <a:xfrm>
            <a:off x="251520" y="5280946"/>
            <a:ext cx="8798684" cy="143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50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11560" y="758309"/>
            <a:ext cx="80648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“</a:t>
            </a:r>
            <a:r>
              <a:rPr lang="it-IT" sz="2800" b="1" dirty="0" smtClean="0"/>
              <a:t>La percentuale del PIL dedicata alla ricerca è inferiore a quella di tutti i maggiori Paesi europei e il numero di ricercatori su 1000 abitanti è meno della metà di Francia, Gran Bretagna e Germania</a:t>
            </a:r>
            <a:r>
              <a:rPr lang="it-IT" sz="2800" dirty="0" smtClean="0"/>
              <a:t>. </a:t>
            </a:r>
          </a:p>
          <a:p>
            <a:pPr algn="just"/>
            <a:r>
              <a:rPr lang="it-IT" sz="2800" dirty="0" smtClean="0"/>
              <a:t>Questi dati da soli dimostrano </a:t>
            </a:r>
            <a:r>
              <a:rPr lang="it-IT" sz="2800" b="1" dirty="0" smtClean="0"/>
              <a:t>lo scarso interesse e apprezzamento verso la ricerca</a:t>
            </a:r>
            <a:r>
              <a:rPr lang="it-IT" sz="2800" dirty="0" smtClean="0"/>
              <a:t>, eppure </a:t>
            </a:r>
            <a:r>
              <a:rPr lang="it-IT" sz="2800" b="1" dirty="0" smtClean="0"/>
              <a:t>il numero di pubblicazioni sulle principali riviste internazionali e le citazioni delle stesse regge bene il confronto con la produzione dei ricercatori di questi Paesi</a:t>
            </a:r>
            <a:r>
              <a:rPr lang="it-IT" sz="2800" dirty="0" smtClean="0"/>
              <a:t>, a riprova che, nonostante gli scarsi finanziamenti e le lentezze burocratiche, </a:t>
            </a:r>
            <a:r>
              <a:rPr lang="it-IT" sz="2800" b="1" dirty="0" smtClean="0"/>
              <a:t>molte nostre università producono buona ricerca</a:t>
            </a:r>
            <a:r>
              <a:rPr lang="it-IT" sz="2800" dirty="0" smtClean="0"/>
              <a:t>.”</a:t>
            </a:r>
            <a:endParaRPr lang="it-IT" sz="2800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94604" y="6091064"/>
            <a:ext cx="38817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Aforisma di Margherita </a:t>
            </a:r>
            <a:r>
              <a:rPr kumimoji="0" lang="it-IT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Hack</a:t>
            </a:r>
            <a:endParaRPr kumimoji="0" lang="it-IT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95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6632"/>
            <a:ext cx="4799926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51520" y="1164808"/>
            <a:ext cx="38164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Nonostante </a:t>
            </a:r>
            <a:r>
              <a:rPr lang="it-IT" sz="2400" dirty="0" smtClean="0"/>
              <a:t>il numero di ricercatori italiani sia più basso rispetto ad altri paesi Europei (quali Francia, Gran Bretagna e Germania), rispetto a quello degli Stati Uniti, </a:t>
            </a:r>
            <a:r>
              <a:rPr lang="it-IT" sz="2400" b="1" dirty="0" smtClean="0"/>
              <a:t>i </a:t>
            </a:r>
            <a:r>
              <a:rPr lang="it-IT" sz="2400" b="1" dirty="0"/>
              <a:t>ricercatori </a:t>
            </a:r>
            <a:r>
              <a:rPr lang="it-IT" sz="2400" b="1" dirty="0" smtClean="0"/>
              <a:t>italiani </a:t>
            </a:r>
            <a:r>
              <a:rPr lang="it-IT" sz="2400" b="1" dirty="0"/>
              <a:t>sono molto efficienti</a:t>
            </a:r>
            <a:r>
              <a:rPr lang="it-IT" sz="2400" b="1" dirty="0" smtClean="0"/>
              <a:t>.</a:t>
            </a:r>
          </a:p>
          <a:p>
            <a:endParaRPr lang="it-IT" sz="2400" dirty="0"/>
          </a:p>
          <a:p>
            <a:r>
              <a:rPr lang="it-IT" sz="2400" dirty="0"/>
              <a:t>Percentuale </a:t>
            </a:r>
            <a:r>
              <a:rPr lang="it-IT" sz="2400" dirty="0" smtClean="0"/>
              <a:t>delle pubblicazioni scientifiche </a:t>
            </a:r>
          </a:p>
          <a:p>
            <a:r>
              <a:rPr lang="it-IT" sz="2400" dirty="0" smtClean="0"/>
              <a:t>(</a:t>
            </a:r>
            <a:r>
              <a:rPr lang="it-IT" sz="2400" dirty="0" err="1"/>
              <a:t>peer</a:t>
            </a:r>
            <a:r>
              <a:rPr lang="it-IT" sz="2400" dirty="0"/>
              <a:t> </a:t>
            </a:r>
            <a:r>
              <a:rPr lang="it-IT" sz="2400" dirty="0" err="1"/>
              <a:t>reviewed</a:t>
            </a:r>
            <a:r>
              <a:rPr lang="it-IT" sz="2400" dirty="0"/>
              <a:t>): </a:t>
            </a:r>
          </a:p>
          <a:p>
            <a:r>
              <a:rPr lang="it-IT" sz="2400" dirty="0"/>
              <a:t>l’Italia è quarta in Europa! (</a:t>
            </a:r>
            <a:r>
              <a:rPr lang="it-IT" sz="2400" dirty="0" smtClean="0"/>
              <a:t>da </a:t>
            </a:r>
            <a:r>
              <a:rPr lang="it-IT" sz="2400" dirty="0" err="1" smtClean="0"/>
              <a:t>Key</a:t>
            </a:r>
            <a:r>
              <a:rPr lang="it-IT" sz="2400" dirty="0" smtClean="0"/>
              <a:t> </a:t>
            </a:r>
            <a:r>
              <a:rPr lang="it-IT" sz="2400" dirty="0" err="1"/>
              <a:t>Figures</a:t>
            </a:r>
            <a:r>
              <a:rPr lang="it-IT" sz="2400" dirty="0"/>
              <a:t> 2007)</a:t>
            </a:r>
          </a:p>
        </p:txBody>
      </p:sp>
      <p:sp>
        <p:nvSpPr>
          <p:cNvPr id="3" name="Freccia a destra 2"/>
          <p:cNvSpPr/>
          <p:nvPr/>
        </p:nvSpPr>
        <p:spPr>
          <a:xfrm flipH="1">
            <a:off x="7956376" y="1052736"/>
            <a:ext cx="360040" cy="184080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17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36973"/>
            <a:ext cx="791527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833189" y="692696"/>
            <a:ext cx="79872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Nonostante il numero di ricercatori italiani sia più basso rispetto ad altri paesi Europei (quali Francia, Gran Bretagna e Germania), rispetto a quello degli Stati Uniti, </a:t>
            </a:r>
            <a:r>
              <a:rPr lang="it-IT" b="1" dirty="0"/>
              <a:t>i ricercatori italiani sono molto efficienti.</a:t>
            </a:r>
          </a:p>
        </p:txBody>
      </p:sp>
      <p:sp>
        <p:nvSpPr>
          <p:cNvPr id="3" name="Rettangolo 2"/>
          <p:cNvSpPr/>
          <p:nvPr/>
        </p:nvSpPr>
        <p:spPr>
          <a:xfrm>
            <a:off x="827584" y="3933056"/>
            <a:ext cx="7915275" cy="216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96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 rot="16200000">
            <a:off x="1369000" y="-706898"/>
            <a:ext cx="6165304" cy="8964492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Non esiste alcun tipo di contraddizione di principio tra la ricerca scientifica e la </a:t>
            </a:r>
            <a:r>
              <a:rPr lang="it-IT" dirty="0" smtClean="0"/>
              <a:t>Fede; </a:t>
            </a:r>
            <a:r>
              <a:rPr lang="it-IT" dirty="0"/>
              <a:t>semmai qualcosa, esiste una comune origine, ben esemplificata nella parola “Logos</a:t>
            </a:r>
            <a:r>
              <a:rPr lang="it-IT" dirty="0" smtClean="0"/>
              <a:t>”</a:t>
            </a:r>
          </a:p>
          <a:p>
            <a:r>
              <a:rPr lang="it-IT" dirty="0" smtClean="0"/>
              <a:t>L’elemento “portante”, che garantisce questa </a:t>
            </a:r>
            <a:r>
              <a:rPr lang="it-IT" dirty="0" err="1" smtClean="0"/>
              <a:t>continuita’</a:t>
            </a:r>
            <a:r>
              <a:rPr lang="it-IT" dirty="0" smtClean="0"/>
              <a:t> tra la ricerca e l’uomo, </a:t>
            </a:r>
            <a:r>
              <a:rPr lang="it-IT" dirty="0" err="1" smtClean="0"/>
              <a:t>e’</a:t>
            </a:r>
            <a:r>
              <a:rPr lang="it-IT" dirty="0" smtClean="0"/>
              <a:t> il riconoscimento del primato dell’etica sulla tecnica</a:t>
            </a:r>
            <a:endParaRPr lang="it-IT" dirty="0"/>
          </a:p>
          <a:p>
            <a:r>
              <a:rPr lang="it-IT" dirty="0" smtClean="0"/>
              <a:t>La scienza e la tecnologia rappresentano elementi imprescindibili per una crescita sostenuta ed equilibrata di un popolo e di uno Stato</a:t>
            </a:r>
          </a:p>
          <a:p>
            <a:r>
              <a:rPr lang="it-IT" dirty="0" smtClean="0"/>
              <a:t>L’investimento nella ricerca </a:t>
            </a:r>
            <a:r>
              <a:rPr lang="it-IT" dirty="0" err="1" smtClean="0"/>
              <a:t>e’</a:t>
            </a:r>
            <a:r>
              <a:rPr lang="it-IT" dirty="0" smtClean="0"/>
              <a:t> essenziale per garantire nel tempo dividendi di cultura e di benessere.</a:t>
            </a:r>
          </a:p>
          <a:p>
            <a:r>
              <a:rPr lang="it-IT" dirty="0" smtClean="0"/>
              <a:t>L’acquisto di beni, invece della loro “generazione autoctona”, </a:t>
            </a:r>
            <a:r>
              <a:rPr lang="it-IT" dirty="0" err="1" smtClean="0"/>
              <a:t>e’</a:t>
            </a:r>
            <a:r>
              <a:rPr lang="it-IT" dirty="0" smtClean="0"/>
              <a:t> un impoverimento lento </a:t>
            </a:r>
            <a:r>
              <a:rPr lang="it-IT" smtClean="0"/>
              <a:t>e graduale, non solamente </a:t>
            </a:r>
            <a:r>
              <a:rPr lang="it-IT" dirty="0" smtClean="0"/>
              <a:t>culturale e umano, che </a:t>
            </a:r>
            <a:r>
              <a:rPr lang="it-IT" dirty="0" err="1" smtClean="0"/>
              <a:t>sara’</a:t>
            </a:r>
            <a:r>
              <a:rPr lang="it-IT" dirty="0" smtClean="0"/>
              <a:t> pagato negli anni a venire, sotto forma di perdita di PIL, di perdita di posti di lavoro, e in genere di perdita economica, che si </a:t>
            </a:r>
            <a:r>
              <a:rPr lang="it-IT" dirty="0" err="1" smtClean="0"/>
              <a:t>riflettera’</a:t>
            </a:r>
            <a:r>
              <a:rPr lang="it-IT" dirty="0" smtClean="0"/>
              <a:t> nel tempo sul benessere di un popolo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7112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4" y="836713"/>
            <a:ext cx="7781589" cy="364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87" y="67444"/>
            <a:ext cx="3480129" cy="69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ttore 1 3"/>
          <p:cNvCxnSpPr/>
          <p:nvPr/>
        </p:nvCxnSpPr>
        <p:spPr>
          <a:xfrm>
            <a:off x="1531594" y="1628800"/>
            <a:ext cx="432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" y="4479158"/>
            <a:ext cx="8100392" cy="227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6"/>
          <p:cNvCxnSpPr/>
          <p:nvPr/>
        </p:nvCxnSpPr>
        <p:spPr>
          <a:xfrm>
            <a:off x="1421544" y="5116248"/>
            <a:ext cx="18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98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11560" y="548680"/>
            <a:ext cx="813690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latin typeface="Baskerville Old Face" panose="02020602080505020303" pitchFamily="18" charset="0"/>
                <a:cs typeface="Arial" panose="020B0604020202020204" pitchFamily="34" charset="0"/>
              </a:rPr>
              <a:t>Enrico </a:t>
            </a:r>
            <a:r>
              <a:rPr lang="it-IT" sz="3200" b="1" dirty="0" smtClean="0">
                <a:latin typeface="Baskerville Old Face" panose="02020602080505020303" pitchFamily="18" charset="0"/>
                <a:cs typeface="Arial" panose="020B0604020202020204" pitchFamily="34" charset="0"/>
              </a:rPr>
              <a:t>Fermi</a:t>
            </a:r>
          </a:p>
          <a:p>
            <a:pPr algn="ctr"/>
            <a:endParaRPr lang="it-IT" sz="3200" b="1" dirty="0"/>
          </a:p>
          <a:p>
            <a:pPr algn="ctr"/>
            <a:endParaRPr lang="it-IT" sz="3200" b="1" dirty="0"/>
          </a:p>
          <a:p>
            <a:pPr algn="just"/>
            <a:r>
              <a:rPr lang="it-IT" dirty="0"/>
              <a:t>Nel 1938 ricevette il Premio Nobel per la fisica, per "l'identificazione di nuovi elementi della radioattività e la scoperta delle reazioni nucleari mediante neutroni lenti</a:t>
            </a:r>
            <a:r>
              <a:rPr lang="it-IT" dirty="0" smtClean="0"/>
              <a:t>".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sz="2400" dirty="0"/>
              <a:t>“</a:t>
            </a:r>
            <a:r>
              <a:rPr lang="it-IT" sz="2400" i="1" dirty="0"/>
              <a:t>La professione del ricercatore deve tornare alla sua tradizione di ricerca per l’amore di scoprire nuove verità. Poiché in tutte le direzioni siamo circondati dall’ignoto e la vocazione dell’uomo di scienza è di spostare in avanti le frontiere della nostra conoscenza in tutte le direzioni, non solo in quelle che promettono più immediati compensi o applausi</a:t>
            </a:r>
            <a:r>
              <a:rPr lang="it-IT" sz="2400" dirty="0"/>
              <a:t>.” </a:t>
            </a:r>
          </a:p>
          <a:p>
            <a:pPr algn="just"/>
            <a:r>
              <a:rPr lang="it-IT" dirty="0"/>
              <a:t>(Discorso tenuto da Enrico Fermi nel 1947)</a:t>
            </a:r>
          </a:p>
        </p:txBody>
      </p:sp>
      <p:pic>
        <p:nvPicPr>
          <p:cNvPr id="3074" name="Picture 2" descr="https://encrypted-tbn0.gstatic.com/images?q=tbn:ANd9GcRs7nzUO4DVJWN63lbp3TYnud-fh1XPkSS6ONVyiLkQD2I96KApKSRz4Ov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081" y="17375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64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23528" y="703724"/>
            <a:ext cx="813955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latin typeface="Baskerville Old Face" panose="02020602080505020303" pitchFamily="18" charset="0"/>
                <a:cs typeface="Arial" panose="020B0604020202020204" pitchFamily="34" charset="0"/>
              </a:rPr>
              <a:t>Papa Giovanni Paolo II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E’ stato </a:t>
            </a:r>
            <a:r>
              <a:rPr lang="it-IT" dirty="0"/>
              <a:t>il 264º vescovo di Roma e papa della Chiesa cattolica, 6º sovrano </a:t>
            </a:r>
            <a:endParaRPr lang="it-IT" dirty="0" smtClean="0"/>
          </a:p>
          <a:p>
            <a:pPr algn="just"/>
            <a:r>
              <a:rPr lang="it-IT" dirty="0" smtClean="0"/>
              <a:t>dello </a:t>
            </a:r>
            <a:r>
              <a:rPr lang="it-IT" dirty="0"/>
              <a:t>Stato della Città del Vaticano, accanto agli altri titoli connessi al suo ufficio</a:t>
            </a:r>
            <a:r>
              <a:rPr lang="it-IT" dirty="0" smtClean="0"/>
              <a:t>.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 smtClean="0"/>
              <a:t>“</a:t>
            </a:r>
            <a:r>
              <a:rPr lang="it-IT" sz="2400" i="1" dirty="0"/>
              <a:t>Non abbiate paura! Aprite, anzi, spalancate le porte a Cristo! Alla sua salvatrice potestà aprite i confini degli stati, i sistemi economici come quelli politici, i vasti campi di cultura, di civiltà, di sviluppo. Non abbiate paura! Cristo sa cosa è dentro l'uomo. Solo lui lo sa! </a:t>
            </a:r>
            <a:r>
              <a:rPr lang="it-IT" sz="2400" dirty="0" smtClean="0"/>
              <a:t>.” </a:t>
            </a:r>
            <a:endParaRPr lang="it-IT" sz="2400" dirty="0"/>
          </a:p>
          <a:p>
            <a:pPr algn="just"/>
            <a:r>
              <a:rPr lang="it-IT" dirty="0"/>
              <a:t>(Papa Giovanni Paolo II, Omelia della messa di inaugurazione del </a:t>
            </a:r>
            <a:r>
              <a:rPr lang="it-IT" dirty="0" smtClean="0"/>
              <a:t>pontificato, 1978)</a:t>
            </a:r>
            <a:endParaRPr lang="it-IT" dirty="0"/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“</a:t>
            </a:r>
            <a:r>
              <a:rPr lang="it-IT" sz="2400" i="1" dirty="0"/>
              <a:t>Una fede che non diventa cultura non è una fede pienamente accolta, non interamente pensata, non fedelmente </a:t>
            </a:r>
            <a:r>
              <a:rPr lang="it-IT" sz="2400" i="1" dirty="0" smtClean="0"/>
              <a:t>vissuta</a:t>
            </a:r>
            <a:r>
              <a:rPr lang="it-IT" sz="2400" dirty="0" smtClean="0"/>
              <a:t>.” </a:t>
            </a:r>
            <a:endParaRPr lang="it-IT" sz="2400" dirty="0"/>
          </a:p>
          <a:p>
            <a:pPr algn="just"/>
            <a:r>
              <a:rPr lang="it-IT" dirty="0"/>
              <a:t>(Discorso </a:t>
            </a:r>
            <a:r>
              <a:rPr lang="it-IT" dirty="0" smtClean="0"/>
              <a:t>tenuto dal papa al </a:t>
            </a:r>
            <a:r>
              <a:rPr lang="it-IT" dirty="0"/>
              <a:t>MEIC, 16 gennaio </a:t>
            </a:r>
            <a:r>
              <a:rPr lang="it-IT" dirty="0" smtClean="0"/>
              <a:t>1982)</a:t>
            </a:r>
            <a:endParaRPr lang="it-IT" dirty="0"/>
          </a:p>
        </p:txBody>
      </p:sp>
      <p:pic>
        <p:nvPicPr>
          <p:cNvPr id="11270" name="Picture 6" descr="http://upload.wikimedia.org/wikipedia/it/thumb/5/5b/Papa_Paolo_VI_e_cardinale_Karol_Wojtyla.jpg/220px-Papa_Paolo_VI_e_cardinale_Karol_Wojty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686" y="260648"/>
            <a:ext cx="2330762" cy="147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28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5"/>
          <a:stretch/>
        </p:blipFill>
        <p:spPr bwMode="auto">
          <a:xfrm>
            <a:off x="750515" y="2197290"/>
            <a:ext cx="7781925" cy="465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899591" y="3730680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882976" y="4149080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913240" y="4347688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899592" y="4581128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899592" y="4797152"/>
            <a:ext cx="396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3"/>
          <a:stretch/>
        </p:blipFill>
        <p:spPr bwMode="auto">
          <a:xfrm>
            <a:off x="331273" y="813892"/>
            <a:ext cx="8129159" cy="146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87" y="67444"/>
            <a:ext cx="3480129" cy="69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6"/>
          <p:cNvCxnSpPr/>
          <p:nvPr/>
        </p:nvCxnSpPr>
        <p:spPr>
          <a:xfrm>
            <a:off x="899592" y="1700808"/>
            <a:ext cx="730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971600" y="3924024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961861" y="2012368"/>
            <a:ext cx="612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05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836712"/>
            <a:ext cx="84066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-285750" algn="just">
              <a:buFont typeface="Arial" panose="020B0604020202020204" pitchFamily="34" charset="0"/>
              <a:buChar char="•"/>
            </a:pPr>
            <a:r>
              <a:rPr lang="it-IT" b="1" dirty="0" smtClean="0"/>
              <a:t>2292</a:t>
            </a:r>
            <a:r>
              <a:rPr lang="it-IT" dirty="0" smtClean="0"/>
              <a:t> </a:t>
            </a:r>
            <a:r>
              <a:rPr lang="it-IT" dirty="0"/>
              <a:t>Le sperimentazioni scientifiche, mediche o psicologiche, sulle persone o sui gruppi umani, possono concorrere alla guarigione dei malati e al progresso della salute pubblica. </a:t>
            </a:r>
            <a:endParaRPr lang="it-IT" dirty="0" smtClean="0"/>
          </a:p>
          <a:p>
            <a:pPr marL="3600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36000" indent="-285750" algn="just">
              <a:buFont typeface="Arial" panose="020B0604020202020204" pitchFamily="34" charset="0"/>
              <a:buChar char="•"/>
            </a:pPr>
            <a:r>
              <a:rPr lang="it-IT" b="1" dirty="0"/>
              <a:t>2293</a:t>
            </a:r>
            <a:r>
              <a:rPr lang="it-IT" dirty="0"/>
              <a:t> La ricerca </a:t>
            </a:r>
            <a:r>
              <a:rPr lang="it-IT" dirty="0" smtClean="0"/>
              <a:t>scientifica </a:t>
            </a:r>
            <a:r>
              <a:rPr lang="it-IT" dirty="0"/>
              <a:t>di base come la ricerca applicata costituiscono una espressione significativa della signoria dell'uomo sulla creazione. La scienza e la tecnica sono preziose risorse quando vengono messe al servizio dell'uomo e ne promuovono lo sviluppo integrale a beneficio di tutti; non possono tuttavia, da sole, indicare il senso dell'esistenza e del progresso umano. La scienza e la tecnica sono ordinate all'uomo, dal quale traggono origine e sviluppo; esse, quindi, trovano nella persona e nei suoi valori morali l'indicazione del loro fine e la coscienza dei loro limiti</a:t>
            </a:r>
            <a:r>
              <a:rPr lang="it-IT" dirty="0" smtClean="0"/>
              <a:t>.</a:t>
            </a:r>
          </a:p>
          <a:p>
            <a:pPr marL="3600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36000" indent="-285750" algn="just">
              <a:buFont typeface="Arial" panose="020B0604020202020204" pitchFamily="34" charset="0"/>
              <a:buChar char="•"/>
            </a:pPr>
            <a:r>
              <a:rPr lang="it-IT" b="1" dirty="0"/>
              <a:t>2294</a:t>
            </a:r>
            <a:r>
              <a:rPr lang="it-IT" dirty="0"/>
              <a:t> E' illusorio rivendicare la neutralità morale della ricerca scientifica e delle sue applicazioni. D'altra parte, i criteri orientativi non possono essere dedotti né dalla semplice efficacia tecnica, né dall'utilità che può derivarne per gli uni a scapito degli altri, né, peggio ancora, dalle ideologie dominanti. La scienza e la tecnica richiedono, per il loro stesso significato intrinseco, l'incondizionato rispetto dei criteri </a:t>
            </a:r>
            <a:r>
              <a:rPr lang="it-IT" dirty="0" smtClean="0"/>
              <a:t>fondamentali </a:t>
            </a:r>
            <a:r>
              <a:rPr lang="it-IT" dirty="0"/>
              <a:t>della moralità; devono essere al servizio della persona umana, dei suoi inalienabili diritti, del suo bene vero e integrale, in conformità al progetto e alla volontà di Dio</a:t>
            </a:r>
            <a:r>
              <a:rPr lang="it-IT" dirty="0" smtClean="0"/>
              <a:t>.</a:t>
            </a:r>
          </a:p>
          <a:p>
            <a:pPr marL="3600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algn="just"/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602432" y="116632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/>
              <a:t>Catechismo della Chiesa Cattolica (Art. 5 il Quinto comandamento)</a:t>
            </a:r>
            <a:endParaRPr lang="it-IT" sz="2000" dirty="0"/>
          </a:p>
          <a:p>
            <a:pPr algn="ctr"/>
            <a:r>
              <a:rPr lang="it-IT" sz="2000" b="1" dirty="0"/>
              <a:t>Il rispetto della persona e la ricerca </a:t>
            </a:r>
            <a:r>
              <a:rPr lang="it-IT" sz="2000" b="1" dirty="0" smtClean="0"/>
              <a:t>scientifica (i)</a:t>
            </a:r>
            <a:endParaRPr lang="it-IT" sz="2000" dirty="0"/>
          </a:p>
        </p:txBody>
      </p:sp>
      <p:pic>
        <p:nvPicPr>
          <p:cNvPr id="4" name="Picture 2" descr="Catechismo della Chiesa Cattol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56" y="6117999"/>
            <a:ext cx="2306960" cy="65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26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2271</Words>
  <Application>Microsoft Macintosh PowerPoint</Application>
  <PresentationFormat>Presentazione su schermo (4:3)</PresentationFormat>
  <Paragraphs>158</Paragraphs>
  <Slides>44</Slides>
  <Notes>2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45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Conclusioni</vt:lpstr>
    </vt:vector>
  </TitlesOfParts>
  <Company>Faster XP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Administrator</dc:creator>
  <cp:lastModifiedBy>Carlo Federico Perno</cp:lastModifiedBy>
  <cp:revision>110</cp:revision>
  <dcterms:created xsi:type="dcterms:W3CDTF">2014-04-07T20:06:43Z</dcterms:created>
  <dcterms:modified xsi:type="dcterms:W3CDTF">2015-01-12T13:19:47Z</dcterms:modified>
</cp:coreProperties>
</file>